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1103" r:id="rId2"/>
    <p:sldId id="1159" r:id="rId3"/>
    <p:sldId id="1160" r:id="rId4"/>
    <p:sldId id="1161" r:id="rId5"/>
    <p:sldId id="1117" r:id="rId6"/>
    <p:sldId id="1118" r:id="rId7"/>
    <p:sldId id="1119" r:id="rId8"/>
    <p:sldId id="412" r:id="rId9"/>
    <p:sldId id="912" r:id="rId10"/>
    <p:sldId id="489" r:id="rId11"/>
    <p:sldId id="493" r:id="rId12"/>
    <p:sldId id="1163" r:id="rId13"/>
    <p:sldId id="491" r:id="rId14"/>
    <p:sldId id="492" r:id="rId15"/>
    <p:sldId id="916" r:id="rId16"/>
    <p:sldId id="941" r:id="rId17"/>
    <p:sldId id="1014" r:id="rId18"/>
    <p:sldId id="937" r:id="rId19"/>
    <p:sldId id="936" r:id="rId20"/>
    <p:sldId id="922" r:id="rId21"/>
    <p:sldId id="953" r:id="rId22"/>
    <p:sldId id="272" r:id="rId23"/>
    <p:sldId id="273" r:id="rId24"/>
    <p:sldId id="274" r:id="rId25"/>
    <p:sldId id="1018" r:id="rId26"/>
    <p:sldId id="1019" r:id="rId27"/>
    <p:sldId id="1155" r:id="rId28"/>
    <p:sldId id="10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697"/>
    <a:srgbClr val="555555"/>
    <a:srgbClr val="51BD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5" autoAdjust="0"/>
    <p:restoredTop sz="96327" autoAdjust="0"/>
  </p:normalViewPr>
  <p:slideViewPr>
    <p:cSldViewPr snapToGrid="0">
      <p:cViewPr varScale="1">
        <p:scale>
          <a:sx n="123" d="100"/>
          <a:sy n="123" d="100"/>
        </p:scale>
        <p:origin x="424"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CC8DF-5D46-4B87-81FF-60CF53ECBA59}"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56D27-5BEB-4CE2-A39C-84D8042C8900}" type="slidenum">
              <a:rPr lang="en-US" smtClean="0"/>
              <a:t>‹#›</a:t>
            </a:fld>
            <a:endParaRPr lang="en-US"/>
          </a:p>
        </p:txBody>
      </p:sp>
    </p:spTree>
    <p:extLst>
      <p:ext uri="{BB962C8B-B14F-4D97-AF65-F5344CB8AC3E}">
        <p14:creationId xmlns:p14="http://schemas.microsoft.com/office/powerpoint/2010/main" val="1697192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56D27-5BEB-4CE2-A39C-84D8042C8900}" type="slidenum">
              <a:rPr lang="en-US" smtClean="0"/>
              <a:t>1</a:t>
            </a:fld>
            <a:endParaRPr lang="en-US"/>
          </a:p>
        </p:txBody>
      </p:sp>
    </p:spTree>
    <p:extLst>
      <p:ext uri="{BB962C8B-B14F-4D97-AF65-F5344CB8AC3E}">
        <p14:creationId xmlns:p14="http://schemas.microsoft.com/office/powerpoint/2010/main" val="17159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56D27-5BEB-4CE2-A39C-84D8042C8900}" type="slidenum">
              <a:rPr lang="en-US" smtClean="0"/>
              <a:t>27</a:t>
            </a:fld>
            <a:endParaRPr lang="en-US"/>
          </a:p>
        </p:txBody>
      </p:sp>
    </p:spTree>
    <p:extLst>
      <p:ext uri="{BB962C8B-B14F-4D97-AF65-F5344CB8AC3E}">
        <p14:creationId xmlns:p14="http://schemas.microsoft.com/office/powerpoint/2010/main" val="228675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34F2B-0523-49C9-8053-4A078517F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A9FB5-2056-4FE7-ACD2-B14ABA5F1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AF8392-C282-49A8-A520-FD390E054EFD}"/>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F2E151BE-EE37-4CFF-ACC0-76C0064B15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A29D8-E446-4CED-A473-B41A3F4E98A3}"/>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135117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55AB-AF35-48EA-AB7C-48AB64D4F1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A1FF96-8F5A-4F52-A833-9C804D0057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D283A-942C-47DB-9FFE-21CACAA1C273}"/>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C28644FB-11B0-4759-A000-F9B6E7319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75286-B528-4C3C-9E8A-7D21FFF7AF3C}"/>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39990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C74FD7-FFAB-4E50-A252-FE7A4CAE50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7BD109-0ECE-4644-9A49-8FD1D7020E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845E6-917E-4503-92DA-524478410BD0}"/>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800F10CB-E005-495D-9506-26D3146BC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9AA73-1B33-44D4-8F79-33311F5114AD}"/>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9238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196F9-20AA-1F4E-8D2B-00F9763EE9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EEFF8F6F-CD57-4A4C-A46C-F178B7473D93}"/>
              </a:ext>
            </a:extLst>
          </p:cNvPr>
          <p:cNvSpPr>
            <a:spLocks noGrp="1"/>
          </p:cNvSpPr>
          <p:nvPr>
            <p:ph idx="1"/>
          </p:nvPr>
        </p:nvSpPr>
        <p:spPr>
          <a:xfrm>
            <a:off x="508000" y="1454311"/>
            <a:ext cx="10972800" cy="4525963"/>
          </a:xfrm>
          <a:prstGeom prst="rect">
            <a:avLst/>
          </a:prstGeom>
        </p:spPr>
        <p:txBody>
          <a:bodyPr/>
          <a:lstStyle>
            <a:lvl1pPr marL="457189" indent="-457189">
              <a:lnSpc>
                <a:spcPct val="100000"/>
              </a:lnSpc>
              <a:spcBef>
                <a:spcPts val="1200"/>
              </a:spcBef>
              <a:buClr>
                <a:srgbClr val="4DAF46"/>
              </a:buClr>
              <a:buFont typeface="Wingdings" pitchFamily="2" charset="2"/>
              <a:buChar char="§"/>
              <a:defRPr sz="2933">
                <a:latin typeface="Arial" panose="020B0604020202020204" pitchFamily="34" charset="0"/>
                <a:cs typeface="Arial" panose="020B0604020202020204" pitchFamily="34" charset="0"/>
              </a:defRPr>
            </a:lvl1pPr>
            <a:lvl2pPr marL="990575" indent="-380990">
              <a:lnSpc>
                <a:spcPct val="100000"/>
              </a:lnSpc>
              <a:spcBef>
                <a:spcPts val="1200"/>
              </a:spcBef>
              <a:buClr>
                <a:srgbClr val="4DAF46"/>
              </a:buClr>
              <a:buFont typeface="Arial" panose="020B0604020202020204" pitchFamily="34" charset="0"/>
              <a:buChar char="•"/>
              <a:defRPr sz="2667">
                <a:latin typeface="Arial" panose="020B0604020202020204" pitchFamily="34" charset="0"/>
                <a:cs typeface="Arial" panose="020B0604020202020204" pitchFamily="34" charset="0"/>
              </a:defRPr>
            </a:lvl2pPr>
            <a:lvl3pPr marL="1676358" indent="-457189">
              <a:lnSpc>
                <a:spcPct val="100000"/>
              </a:lnSpc>
              <a:spcBef>
                <a:spcPts val="1200"/>
              </a:spcBef>
              <a:buClr>
                <a:srgbClr val="4DAF46"/>
              </a:buClr>
              <a:buFont typeface="Wingdings" pitchFamily="2" charset="2"/>
              <a:buChar char="q"/>
              <a:defRPr sz="2400">
                <a:latin typeface="Arial" panose="020B0604020202020204" pitchFamily="34" charset="0"/>
                <a:cs typeface="Arial" panose="020B0604020202020204" pitchFamily="34" charset="0"/>
              </a:defRPr>
            </a:lvl3pPr>
            <a:lvl4pPr marL="2133547" indent="-304792">
              <a:lnSpc>
                <a:spcPct val="100000"/>
              </a:lnSpc>
              <a:spcBef>
                <a:spcPts val="1200"/>
              </a:spcBef>
              <a:buClr>
                <a:srgbClr val="4DAF46"/>
              </a:buClr>
              <a:buSzPct val="100000"/>
              <a:buFont typeface="Courier New" panose="02070309020205020404" pitchFamily="49" charset="0"/>
              <a:buChar char="o"/>
              <a:defRPr sz="2133">
                <a:latin typeface="Arial" panose="020B0604020202020204" pitchFamily="34" charset="0"/>
                <a:cs typeface="Arial" panose="020B0604020202020204" pitchFamily="34" charset="0"/>
              </a:defRPr>
            </a:lvl4pPr>
            <a:lvl5pPr marL="2743131" indent="-304792">
              <a:lnSpc>
                <a:spcPct val="100000"/>
              </a:lnSpc>
              <a:spcBef>
                <a:spcPts val="1200"/>
              </a:spcBef>
              <a:buClr>
                <a:srgbClr val="4DAF46"/>
              </a:buClr>
              <a:buSzPct val="100000"/>
              <a:buFont typeface="Lucida Grande"/>
              <a:buChar char="-"/>
              <a:defRPr sz="1867">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D3A0CC44-D3C5-4A46-ACF1-ADFBA933B2AE}"/>
              </a:ext>
            </a:extLst>
          </p:cNvPr>
          <p:cNvSpPr>
            <a:spLocks noGrp="1"/>
          </p:cNvSpPr>
          <p:nvPr>
            <p:ph type="title"/>
          </p:nvPr>
        </p:nvSpPr>
        <p:spPr>
          <a:xfrm>
            <a:off x="508000" y="55312"/>
            <a:ext cx="7737296" cy="949648"/>
          </a:xfrm>
          <a:prstGeom prst="rect">
            <a:avLst/>
          </a:prstGeom>
        </p:spPr>
        <p:txBody>
          <a:bodyPr anchor="b"/>
          <a:lstStyle>
            <a:lvl1pPr algn="l">
              <a:defRPr sz="3467">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02979250"/>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FAEF-F840-4F8F-923A-E8F6701191E4}"/>
              </a:ext>
            </a:extLst>
          </p:cNvPr>
          <p:cNvSpPr>
            <a:spLocks noGrp="1"/>
          </p:cNvSpPr>
          <p:nvPr>
            <p:ph type="title"/>
          </p:nvPr>
        </p:nvSpPr>
        <p:spPr>
          <a:xfrm>
            <a:off x="283027" y="136526"/>
            <a:ext cx="11620501" cy="544512"/>
          </a:xfrm>
        </p:spPr>
        <p:txBody>
          <a:bodyPr>
            <a:normAutofit/>
          </a:bodyPr>
          <a:lstStyle>
            <a:lvl1pPr>
              <a:defRPr sz="4000" b="1">
                <a:solidFill>
                  <a:schemeClr val="accent5">
                    <a:lumMod val="50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E3724E-58AD-45F8-9613-1E03DF417B15}"/>
              </a:ext>
            </a:extLst>
          </p:cNvPr>
          <p:cNvSpPr>
            <a:spLocks noGrp="1"/>
          </p:cNvSpPr>
          <p:nvPr>
            <p:ph idx="1"/>
          </p:nvPr>
        </p:nvSpPr>
        <p:spPr>
          <a:xfrm>
            <a:off x="283027" y="919388"/>
            <a:ext cx="5742216" cy="52528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3D370A9-84CF-4475-9823-402984254B7A}"/>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37E46FDB-FB6E-446F-892A-B04E9F7BD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91E41-1331-4C2A-8D8D-5E10B21A432F}"/>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159322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58B2-5305-4C58-8B7E-1FF9A3635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DA78A4-7ED8-4330-B6A6-272D87DE4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8F16C-EEE9-4E66-B496-CAA5F6EFD42A}"/>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3B5A7948-F080-4FF0-89D7-386C9E3FE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907C0-740D-41B1-A648-111E149669E4}"/>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2685935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7971-34A5-4512-8D5F-C04F19E2D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5D2DB-9BD4-408F-98AF-1015550613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D7359E-CD5C-4473-8E2E-C2951C083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AC78DF-55BB-4148-A5F8-5438012AE29F}"/>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6" name="Footer Placeholder 5">
            <a:extLst>
              <a:ext uri="{FF2B5EF4-FFF2-40B4-BE49-F238E27FC236}">
                <a16:creationId xmlns:a16="http://schemas.microsoft.com/office/drawing/2014/main" id="{48F62EF0-2F12-4696-BC70-6C3B6F3EA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AAD0A-8D6A-4D04-808B-0377D5465F7B}"/>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3166201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7925-134B-4126-9815-F761629A8F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0643B1-E146-48D1-AA40-343E81128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69773-0959-4903-A249-9A9AC87B8B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DA6A92-85DE-4E30-902E-46AE614F0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667E36-22BA-4B45-80E2-2247A9C32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050B44-AD81-4D4D-8BE7-E6D0FB2BCDBD}"/>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8" name="Footer Placeholder 7">
            <a:extLst>
              <a:ext uri="{FF2B5EF4-FFF2-40B4-BE49-F238E27FC236}">
                <a16:creationId xmlns:a16="http://schemas.microsoft.com/office/drawing/2014/main" id="{4653A5DB-DBFA-4040-B55A-5CBB94F91A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CFF83A-CC7A-4570-AFA6-136DC158DCE4}"/>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2959060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03AD-A015-4246-AC8D-A54676302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2E5049-CDB2-438B-8C0B-8A06D45344DF}"/>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4" name="Footer Placeholder 3">
            <a:extLst>
              <a:ext uri="{FF2B5EF4-FFF2-40B4-BE49-F238E27FC236}">
                <a16:creationId xmlns:a16="http://schemas.microsoft.com/office/drawing/2014/main" id="{A98F3DB6-552E-4B1E-8FA6-8258DAE20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76D37B-B6BC-4311-81E1-E6D08FDEE0E5}"/>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286537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0710B-6432-4970-A293-661F2E620332}"/>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3" name="Footer Placeholder 2">
            <a:extLst>
              <a:ext uri="{FF2B5EF4-FFF2-40B4-BE49-F238E27FC236}">
                <a16:creationId xmlns:a16="http://schemas.microsoft.com/office/drawing/2014/main" id="{B3EA7F60-3359-4033-B467-5F269679CD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4C477-A462-45B1-85F3-92CC16882EA8}"/>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154959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B131-A169-4969-B0FC-52A6533BE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ABF42D-67C2-4941-97C1-EAFC6898F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E6CF68-522E-434D-9051-7874BE62C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6D84A-64AE-4BFE-B138-C212414DB546}"/>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6" name="Footer Placeholder 5">
            <a:extLst>
              <a:ext uri="{FF2B5EF4-FFF2-40B4-BE49-F238E27FC236}">
                <a16:creationId xmlns:a16="http://schemas.microsoft.com/office/drawing/2014/main" id="{AE14C6D6-88AB-4BD2-A15D-FB17AB089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7CA105-46B0-4767-A2C3-218752269157}"/>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270336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4727-F87F-439B-B49F-34933A747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583FB3-0ED8-43C2-BC00-0EE05ACD1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2403C8-CE58-4CD5-9225-90AD67E6F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7D117-B855-4391-ABCB-416BD60FD50B}"/>
              </a:ext>
            </a:extLst>
          </p:cNvPr>
          <p:cNvSpPr>
            <a:spLocks noGrp="1"/>
          </p:cNvSpPr>
          <p:nvPr>
            <p:ph type="dt" sz="half" idx="10"/>
          </p:nvPr>
        </p:nvSpPr>
        <p:spPr/>
        <p:txBody>
          <a:bodyPr/>
          <a:lstStyle/>
          <a:p>
            <a:fld id="{BE26A3A3-B7AC-4C52-BCED-BA464048463A}" type="datetimeFigureOut">
              <a:rPr lang="en-US" smtClean="0"/>
              <a:t>4/14/25</a:t>
            </a:fld>
            <a:endParaRPr lang="en-US"/>
          </a:p>
        </p:txBody>
      </p:sp>
      <p:sp>
        <p:nvSpPr>
          <p:cNvPr id="6" name="Footer Placeholder 5">
            <a:extLst>
              <a:ext uri="{FF2B5EF4-FFF2-40B4-BE49-F238E27FC236}">
                <a16:creationId xmlns:a16="http://schemas.microsoft.com/office/drawing/2014/main" id="{1907C3AA-C1A2-4A21-9F2C-84C73FE539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0BBDC-A99A-483C-8DB4-41C5B987ED75}"/>
              </a:ext>
            </a:extLst>
          </p:cNvPr>
          <p:cNvSpPr>
            <a:spLocks noGrp="1"/>
          </p:cNvSpPr>
          <p:nvPr>
            <p:ph type="sldNum" sz="quarter" idx="12"/>
          </p:nvPr>
        </p:nvSpPr>
        <p:spPr/>
        <p:txBody>
          <a:bodyPr/>
          <a:lstStyle/>
          <a:p>
            <a:fld id="{83DAF667-554E-467F-97BF-C3E7C869357D}" type="slidenum">
              <a:rPr lang="en-US" smtClean="0"/>
              <a:t>‹#›</a:t>
            </a:fld>
            <a:endParaRPr lang="en-US"/>
          </a:p>
        </p:txBody>
      </p:sp>
    </p:spTree>
    <p:extLst>
      <p:ext uri="{BB962C8B-B14F-4D97-AF65-F5344CB8AC3E}">
        <p14:creationId xmlns:p14="http://schemas.microsoft.com/office/powerpoint/2010/main" val="128870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9222E8-1489-479C-A22D-838D3AD21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813EC2-969F-446E-9C89-5938DBF307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53890-2ABD-4E17-B382-D8F656512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26A3A3-B7AC-4C52-BCED-BA464048463A}" type="datetimeFigureOut">
              <a:rPr lang="en-US" smtClean="0"/>
              <a:t>4/14/25</a:t>
            </a:fld>
            <a:endParaRPr lang="en-US"/>
          </a:p>
        </p:txBody>
      </p:sp>
      <p:sp>
        <p:nvSpPr>
          <p:cNvPr id="5" name="Footer Placeholder 4">
            <a:extLst>
              <a:ext uri="{FF2B5EF4-FFF2-40B4-BE49-F238E27FC236}">
                <a16:creationId xmlns:a16="http://schemas.microsoft.com/office/drawing/2014/main" id="{7CFB9B44-6B9D-4575-A0A5-4249F9EE1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E535C5-1EB5-421B-8392-30ACD4F4F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AF667-554E-467F-97BF-C3E7C869357D}" type="slidenum">
              <a:rPr lang="en-US" smtClean="0"/>
              <a:t>‹#›</a:t>
            </a:fld>
            <a:endParaRPr lang="en-US"/>
          </a:p>
        </p:txBody>
      </p:sp>
    </p:spTree>
    <p:extLst>
      <p:ext uri="{BB962C8B-B14F-4D97-AF65-F5344CB8AC3E}">
        <p14:creationId xmlns:p14="http://schemas.microsoft.com/office/powerpoint/2010/main" val="2045398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2.emf"/><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1.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4.emf"/><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chart&#10;&#10;Description automatically generated">
            <a:extLst>
              <a:ext uri="{FF2B5EF4-FFF2-40B4-BE49-F238E27FC236}">
                <a16:creationId xmlns:a16="http://schemas.microsoft.com/office/drawing/2014/main" id="{DC6C6D80-EB88-6C4A-DA28-1E112C90716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908" t="9887" r="3245"/>
          <a:stretch/>
        </p:blipFill>
        <p:spPr>
          <a:xfrm>
            <a:off x="7596331" y="3046220"/>
            <a:ext cx="3680794" cy="3419466"/>
          </a:xfrm>
          <a:prstGeom prst="rect">
            <a:avLst/>
          </a:prstGeom>
        </p:spPr>
      </p:pic>
      <p:sp>
        <p:nvSpPr>
          <p:cNvPr id="4" name="TextBox 3">
            <a:extLst>
              <a:ext uri="{FF2B5EF4-FFF2-40B4-BE49-F238E27FC236}">
                <a16:creationId xmlns:a16="http://schemas.microsoft.com/office/drawing/2014/main" id="{6334875E-E80C-A0B0-B229-9550DA98FECB}"/>
              </a:ext>
            </a:extLst>
          </p:cNvPr>
          <p:cNvSpPr txBox="1"/>
          <p:nvPr/>
        </p:nvSpPr>
        <p:spPr>
          <a:xfrm>
            <a:off x="511710" y="2006970"/>
            <a:ext cx="11150435" cy="707886"/>
          </a:xfrm>
          <a:prstGeom prst="rect">
            <a:avLst/>
          </a:prstGeom>
          <a:noFill/>
        </p:spPr>
        <p:txBody>
          <a:bodyPr wrap="square" rtlCol="0">
            <a:spAutoFit/>
          </a:bodyPr>
          <a:lstStyle/>
          <a:p>
            <a:pPr algn="ctr">
              <a:buNone/>
            </a:pPr>
            <a:r>
              <a:rPr lang="en-US" sz="4000" b="1" dirty="0">
                <a:solidFill>
                  <a:schemeClr val="accent5">
                    <a:lumMod val="50000"/>
                  </a:schemeClr>
                </a:solidFill>
                <a:latin typeface="Calibri" panose="020F0502020204030204" pitchFamily="34" charset="0"/>
                <a:cs typeface="Calibri" panose="020F0502020204030204" pitchFamily="34" charset="0"/>
              </a:rPr>
              <a:t>Virtual Patient Cohorts</a:t>
            </a:r>
          </a:p>
        </p:txBody>
      </p:sp>
      <p:pic>
        <p:nvPicPr>
          <p:cNvPr id="5" name="Picture 4">
            <a:extLst>
              <a:ext uri="{FF2B5EF4-FFF2-40B4-BE49-F238E27FC236}">
                <a16:creationId xmlns:a16="http://schemas.microsoft.com/office/drawing/2014/main" id="{8BC31AB0-0244-BA6C-60E4-084232804686}"/>
              </a:ext>
            </a:extLst>
          </p:cNvPr>
          <p:cNvPicPr>
            <a:picLocks noChangeAspect="1"/>
          </p:cNvPicPr>
          <p:nvPr/>
        </p:nvPicPr>
        <p:blipFill>
          <a:blip r:embed="rId4"/>
          <a:stretch>
            <a:fillRect/>
          </a:stretch>
        </p:blipFill>
        <p:spPr>
          <a:xfrm>
            <a:off x="9632995" y="392314"/>
            <a:ext cx="2181335" cy="943480"/>
          </a:xfrm>
          <a:prstGeom prst="rect">
            <a:avLst/>
          </a:prstGeom>
        </p:spPr>
      </p:pic>
      <p:pic>
        <p:nvPicPr>
          <p:cNvPr id="6" name="Picture 5">
            <a:extLst>
              <a:ext uri="{FF2B5EF4-FFF2-40B4-BE49-F238E27FC236}">
                <a16:creationId xmlns:a16="http://schemas.microsoft.com/office/drawing/2014/main" id="{2938D999-562C-76FB-485E-E7CE1110C040}"/>
              </a:ext>
            </a:extLst>
          </p:cNvPr>
          <p:cNvPicPr>
            <a:picLocks noChangeAspect="1"/>
          </p:cNvPicPr>
          <p:nvPr/>
        </p:nvPicPr>
        <p:blipFill>
          <a:blip r:embed="rId5"/>
          <a:stretch>
            <a:fillRect/>
          </a:stretch>
        </p:blipFill>
        <p:spPr>
          <a:xfrm>
            <a:off x="511710" y="392314"/>
            <a:ext cx="2567930" cy="1003164"/>
          </a:xfrm>
          <a:prstGeom prst="rect">
            <a:avLst/>
          </a:prstGeom>
          <a:noFill/>
        </p:spPr>
      </p:pic>
      <p:sp>
        <p:nvSpPr>
          <p:cNvPr id="2" name="TextBox 1">
            <a:extLst>
              <a:ext uri="{FF2B5EF4-FFF2-40B4-BE49-F238E27FC236}">
                <a16:creationId xmlns:a16="http://schemas.microsoft.com/office/drawing/2014/main" id="{43161734-0C06-7EE1-0409-CA29158DBD0D}"/>
              </a:ext>
            </a:extLst>
          </p:cNvPr>
          <p:cNvSpPr txBox="1"/>
          <p:nvPr/>
        </p:nvSpPr>
        <p:spPr>
          <a:xfrm>
            <a:off x="3386901" y="3046220"/>
            <a:ext cx="5418198" cy="2308324"/>
          </a:xfrm>
          <a:prstGeom prst="rect">
            <a:avLst/>
          </a:prstGeom>
          <a:noFill/>
        </p:spPr>
        <p:txBody>
          <a:bodyPr wrap="square" rtlCol="0">
            <a:spAutoFit/>
          </a:bodyPr>
          <a:lstStyle/>
          <a:p>
            <a:pPr algn="ctr" eaLnBrk="1" hangingPunct="1">
              <a:buNone/>
            </a:pPr>
            <a:r>
              <a:rPr lang="en-US" sz="1600" b="1" dirty="0">
                <a:solidFill>
                  <a:schemeClr val="tx1">
                    <a:lumMod val="65000"/>
                    <a:lumOff val="35000"/>
                  </a:schemeClr>
                </a:solidFill>
                <a:effectLst/>
                <a:latin typeface="Calibri" panose="020F0502020204030204" pitchFamily="34" charset="0"/>
                <a:ea typeface="Calibri" panose="020F0502020204030204" pitchFamily="34" charset="0"/>
                <a:cs typeface="Calibri" panose="020F0502020204030204" pitchFamily="34" charset="0"/>
              </a:rPr>
              <a:t>MRT</a:t>
            </a: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r>
              <a:rPr lang="en-US" altLang="en-US" sz="1600" b="1" dirty="0">
                <a:solidFill>
                  <a:schemeClr val="tx1">
                    <a:lumMod val="65000"/>
                    <a:lumOff val="35000"/>
                  </a:schemeClr>
                </a:solidFill>
                <a:latin typeface="Calibri" panose="020F0502020204030204" pitchFamily="34" charset="0"/>
                <a:cs typeface="Calibri" panose="020F0502020204030204" pitchFamily="34" charset="0"/>
              </a:rPr>
              <a:t>IMAT</a:t>
            </a: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endParaRPr lang="en-US" altLang="en-US" sz="1600" b="1" dirty="0">
              <a:solidFill>
                <a:schemeClr val="tx1">
                  <a:lumMod val="65000"/>
                  <a:lumOff val="35000"/>
                </a:schemeClr>
              </a:solidFill>
              <a:latin typeface="Calibri" panose="020F0502020204030204" pitchFamily="34" charset="0"/>
              <a:cs typeface="Calibri" panose="020F0502020204030204" pitchFamily="34" charset="0"/>
            </a:endParaRPr>
          </a:p>
          <a:p>
            <a:pPr algn="ctr" eaLnBrk="1" hangingPunct="1">
              <a:buNone/>
            </a:pPr>
            <a:r>
              <a:rPr lang="en-US" altLang="en-US" sz="1600" b="1" dirty="0">
                <a:solidFill>
                  <a:schemeClr val="tx1">
                    <a:lumMod val="65000"/>
                    <a:lumOff val="35000"/>
                  </a:schemeClr>
                </a:solidFill>
                <a:latin typeface="Calibri" panose="020F0502020204030204" pitchFamily="34" charset="0"/>
                <a:cs typeface="Calibri" panose="020F0502020204030204" pitchFamily="34" charset="0"/>
              </a:rPr>
              <a:t>4.11.25</a:t>
            </a:r>
          </a:p>
        </p:txBody>
      </p:sp>
      <p:pic>
        <p:nvPicPr>
          <p:cNvPr id="7" name="Picture 6">
            <a:extLst>
              <a:ext uri="{FF2B5EF4-FFF2-40B4-BE49-F238E27FC236}">
                <a16:creationId xmlns:a16="http://schemas.microsoft.com/office/drawing/2014/main" id="{48592F1F-1EA2-D882-EF56-8CA3B9C3A5E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97705" y="3053410"/>
            <a:ext cx="3941580" cy="3136820"/>
          </a:xfrm>
          <a:prstGeom prst="rect">
            <a:avLst/>
          </a:prstGeom>
        </p:spPr>
      </p:pic>
    </p:spTree>
    <p:extLst>
      <p:ext uri="{BB962C8B-B14F-4D97-AF65-F5344CB8AC3E}">
        <p14:creationId xmlns:p14="http://schemas.microsoft.com/office/powerpoint/2010/main" val="81484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6A015-86F0-254D-8BAF-D11DE7F20A5E}"/>
              </a:ext>
            </a:extLst>
          </p:cNvPr>
          <p:cNvSpPr>
            <a:spLocks noGrp="1"/>
          </p:cNvSpPr>
          <p:nvPr>
            <p:ph type="title" idx="4294967295"/>
          </p:nvPr>
        </p:nvSpPr>
        <p:spPr>
          <a:xfrm>
            <a:off x="239211" y="55563"/>
            <a:ext cx="11713580" cy="949325"/>
          </a:xfrm>
        </p:spPr>
        <p:txBody>
          <a:bodyPr>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Modeling tumor dynamics in the patient (Head and Neck cancer)</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B2F979-4C5C-A943-9375-B329D24FCD9D}"/>
                  </a:ext>
                </a:extLst>
              </p:cNvPr>
              <p:cNvSpPr txBox="1">
                <a:spLocks/>
              </p:cNvSpPr>
              <p:nvPr/>
            </p:nvSpPr>
            <p:spPr>
              <a:xfrm>
                <a:off x="239211" y="4307635"/>
                <a:ext cx="6049701" cy="1788365"/>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67" b="1" dirty="0"/>
                  <a:t>Approach:</a:t>
                </a:r>
              </a:p>
              <a:p>
                <a:r>
                  <a:rPr lang="en-US" sz="2667" dirty="0"/>
                  <a:t>Fit base growth rate (</a:t>
                </a:r>
                <a14:m>
                  <m:oMath xmlns:m="http://schemas.openxmlformats.org/officeDocument/2006/math">
                    <m:sSub>
                      <m:sSubPr>
                        <m:ctrlPr>
                          <a:rPr lang="en-US" sz="2667" i="1" dirty="0">
                            <a:latin typeface="Cambria Math" panose="02040503050406030204" pitchFamily="18" charset="0"/>
                          </a:rPr>
                        </m:ctrlPr>
                      </m:sSubPr>
                      <m:e>
                        <m:r>
                          <a:rPr lang="en-US" sz="2667" i="1" dirty="0">
                            <a:latin typeface="Cambria Math" panose="02040503050406030204" pitchFamily="18" charset="0"/>
                            <a:ea typeface="Cambria Math" panose="02040503050406030204" pitchFamily="18" charset="0"/>
                          </a:rPr>
                          <m:t>𝛾</m:t>
                        </m:r>
                      </m:e>
                      <m:sub>
                        <m:r>
                          <a:rPr lang="en-US" sz="2667" i="1" dirty="0">
                            <a:latin typeface="Cambria Math" panose="02040503050406030204" pitchFamily="18" charset="0"/>
                          </a:rPr>
                          <m:t>𝑖</m:t>
                        </m:r>
                      </m:sub>
                    </m:sSub>
                  </m:oMath>
                </a14:m>
                <a:r>
                  <a:rPr lang="en-US" sz="2667" dirty="0"/>
                  <a:t>) from target lesions</a:t>
                </a:r>
              </a:p>
              <a:p>
                <a:r>
                  <a:rPr lang="en-US" sz="2667" dirty="0"/>
                  <a:t>Drug efficacy (</a:t>
                </a:r>
                <a14:m>
                  <m:oMath xmlns:m="http://schemas.openxmlformats.org/officeDocument/2006/math">
                    <m:r>
                      <a:rPr lang="en-US" sz="2667" i="1" dirty="0">
                        <a:latin typeface="Cambria Math" panose="02040503050406030204" pitchFamily="18" charset="0"/>
                      </a:rPr>
                      <m:t>𝜕</m:t>
                    </m:r>
                    <m:r>
                      <a:rPr lang="en-US" sz="2667" i="1" baseline="-25000" dirty="0">
                        <a:latin typeface="Cambria Math" panose="02040503050406030204" pitchFamily="18" charset="0"/>
                      </a:rPr>
                      <m:t>𝑗</m:t>
                    </m:r>
                  </m:oMath>
                </a14:m>
                <a:r>
                  <a:rPr lang="en-US" sz="2667" dirty="0"/>
                  <a:t>) fit under therapy</a:t>
                </a:r>
              </a:p>
              <a:p>
                <a:r>
                  <a:rPr lang="en-US" sz="2667" dirty="0"/>
                  <a:t>Rate of resistance (</a:t>
                </a:r>
                <a14:m>
                  <m:oMath xmlns:m="http://schemas.openxmlformats.org/officeDocument/2006/math">
                    <m:r>
                      <a:rPr lang="en-US" sz="2667" i="1" dirty="0">
                        <a:latin typeface="Cambria Math" panose="02040503050406030204" pitchFamily="18" charset="0"/>
                      </a:rPr>
                      <m:t>𝑟</m:t>
                    </m:r>
                    <m:r>
                      <a:rPr lang="en-US" sz="2667" i="1" baseline="-25000" dirty="0" err="1">
                        <a:latin typeface="Cambria Math" panose="02040503050406030204" pitchFamily="18" charset="0"/>
                      </a:rPr>
                      <m:t>𝑗</m:t>
                    </m:r>
                  </m:oMath>
                </a14:m>
                <a:r>
                  <a:rPr lang="en-US" sz="2667" dirty="0"/>
                  <a:t>) fit in combination with efficacy</a:t>
                </a:r>
              </a:p>
              <a:p>
                <a:r>
                  <a:rPr lang="en-US" sz="2667" dirty="0"/>
                  <a:t>Resensitization rates (</a:t>
                </a:r>
                <a14:m>
                  <m:oMath xmlns:m="http://schemas.openxmlformats.org/officeDocument/2006/math">
                    <m:r>
                      <a:rPr lang="en-US" sz="2667" i="1" dirty="0">
                        <a:latin typeface="Cambria Math" panose="02040503050406030204" pitchFamily="18" charset="0"/>
                      </a:rPr>
                      <m:t>𝑠</m:t>
                    </m:r>
                    <m:r>
                      <a:rPr lang="en-US" sz="2667" i="1" baseline="-25000" dirty="0" err="1">
                        <a:latin typeface="Cambria Math" panose="02040503050406030204" pitchFamily="18" charset="0"/>
                      </a:rPr>
                      <m:t>𝑗</m:t>
                    </m:r>
                  </m:oMath>
                </a14:m>
                <a:r>
                  <a:rPr lang="en-US" sz="2667" dirty="0"/>
                  <a:t>) will mostly come from historical data</a:t>
                </a:r>
              </a:p>
              <a:p>
                <a:pPr lvl="1"/>
                <a:endParaRPr lang="en-US" sz="2133" dirty="0"/>
              </a:p>
            </p:txBody>
          </p:sp>
        </mc:Choice>
        <mc:Fallback xmlns="">
          <p:sp>
            <p:nvSpPr>
              <p:cNvPr id="4" name="Content Placeholder 2">
                <a:extLst>
                  <a:ext uri="{FF2B5EF4-FFF2-40B4-BE49-F238E27FC236}">
                    <a16:creationId xmlns:a16="http://schemas.microsoft.com/office/drawing/2014/main" id="{B0B2F979-4C5C-A943-9375-B329D24FCD9D}"/>
                  </a:ext>
                </a:extLst>
              </p:cNvPr>
              <p:cNvSpPr txBox="1">
                <a:spLocks noRot="1" noChangeAspect="1" noMove="1" noResize="1" noEditPoints="1" noAdjustHandles="1" noChangeArrowheads="1" noChangeShapeType="1" noTextEdit="1"/>
              </p:cNvSpPr>
              <p:nvPr/>
            </p:nvSpPr>
            <p:spPr>
              <a:xfrm>
                <a:off x="239211" y="4307635"/>
                <a:ext cx="6049701" cy="1788365"/>
              </a:xfrm>
              <a:prstGeom prst="rect">
                <a:avLst/>
              </a:prstGeom>
              <a:blipFill>
                <a:blip r:embed="rId2"/>
                <a:stretch>
                  <a:fillRect l="-604" t="-511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8E45E0A-6635-1441-9ED9-F9251000F5AC}"/>
              </a:ext>
            </a:extLst>
          </p:cNvPr>
          <p:cNvPicPr>
            <a:picLocks noChangeAspect="1"/>
          </p:cNvPicPr>
          <p:nvPr/>
        </p:nvPicPr>
        <p:blipFill>
          <a:blip r:embed="rId3"/>
          <a:stretch>
            <a:fillRect/>
          </a:stretch>
        </p:blipFill>
        <p:spPr>
          <a:xfrm>
            <a:off x="239211" y="1296365"/>
            <a:ext cx="4341192" cy="3011271"/>
          </a:xfrm>
          <a:prstGeom prst="rect">
            <a:avLst/>
          </a:prstGeom>
        </p:spPr>
      </p:pic>
      <p:pic>
        <p:nvPicPr>
          <p:cNvPr id="6" name="Picture 5" descr="Graphical user interface, chart, line chart&#10;&#10;Description automatically generated">
            <a:extLst>
              <a:ext uri="{FF2B5EF4-FFF2-40B4-BE49-F238E27FC236}">
                <a16:creationId xmlns:a16="http://schemas.microsoft.com/office/drawing/2014/main" id="{959F7F4B-3D12-8D4E-B63F-D7502CD66732}"/>
              </a:ext>
            </a:extLst>
          </p:cNvPr>
          <p:cNvPicPr>
            <a:picLocks noChangeAspect="1"/>
          </p:cNvPicPr>
          <p:nvPr/>
        </p:nvPicPr>
        <p:blipFill>
          <a:blip r:embed="rId4"/>
          <a:stretch>
            <a:fillRect/>
          </a:stretch>
        </p:blipFill>
        <p:spPr>
          <a:xfrm>
            <a:off x="6021547" y="1153295"/>
            <a:ext cx="5931243" cy="5134397"/>
          </a:xfrm>
          <a:prstGeom prst="rect">
            <a:avLst/>
          </a:prstGeom>
        </p:spPr>
      </p:pic>
      <p:pic>
        <p:nvPicPr>
          <p:cNvPr id="2" name="Content Placeholder 21">
            <a:extLst>
              <a:ext uri="{FF2B5EF4-FFF2-40B4-BE49-F238E27FC236}">
                <a16:creationId xmlns:a16="http://schemas.microsoft.com/office/drawing/2014/main" id="{5F9E9656-A2B3-C208-832C-16C0E607D45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659150" y="0"/>
            <a:ext cx="532850" cy="514275"/>
          </a:xfrm>
          <a:prstGeom prst="rect">
            <a:avLst/>
          </a:prstGeom>
        </p:spPr>
      </p:pic>
      <p:pic>
        <p:nvPicPr>
          <p:cNvPr id="7" name="Picture 6">
            <a:extLst>
              <a:ext uri="{FF2B5EF4-FFF2-40B4-BE49-F238E27FC236}">
                <a16:creationId xmlns:a16="http://schemas.microsoft.com/office/drawing/2014/main" id="{5F57639D-D511-011E-AF75-B9B72AF3031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659150" y="1064196"/>
            <a:ext cx="532850" cy="284634"/>
          </a:xfrm>
          <a:prstGeom prst="rect">
            <a:avLst/>
          </a:prstGeom>
        </p:spPr>
      </p:pic>
      <p:pic>
        <p:nvPicPr>
          <p:cNvPr id="8" name="Picture 7">
            <a:extLst>
              <a:ext uri="{FF2B5EF4-FFF2-40B4-BE49-F238E27FC236}">
                <a16:creationId xmlns:a16="http://schemas.microsoft.com/office/drawing/2014/main" id="{66CE6AAC-20FB-54A8-E664-D7E706F2F06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Tree>
    <p:extLst>
      <p:ext uri="{BB962C8B-B14F-4D97-AF65-F5344CB8AC3E}">
        <p14:creationId xmlns:p14="http://schemas.microsoft.com/office/powerpoint/2010/main" val="402162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179AE-892B-E446-B78D-8C234645491B}"/>
              </a:ext>
            </a:extLst>
          </p:cNvPr>
          <p:cNvSpPr>
            <a:spLocks noGrp="1"/>
          </p:cNvSpPr>
          <p:nvPr>
            <p:ph idx="4294967295"/>
          </p:nvPr>
        </p:nvSpPr>
        <p:spPr>
          <a:xfrm>
            <a:off x="334735" y="1454150"/>
            <a:ext cx="7219455" cy="4525963"/>
          </a:xfrm>
        </p:spPr>
        <p:txBody>
          <a:bodyPr/>
          <a:lstStyle/>
          <a:p>
            <a:r>
              <a:rPr lang="en-US" dirty="0"/>
              <a:t>Retrospectively apply ETB workflow to historical cohorts in the same disease</a:t>
            </a:r>
          </a:p>
          <a:p>
            <a:r>
              <a:rPr lang="en-US" dirty="0"/>
              <a:t>Collect parameter ranges for growth rates, drug efficacy, rates of resistance and sensitization</a:t>
            </a:r>
          </a:p>
          <a:p>
            <a:r>
              <a:rPr lang="en-US" dirty="0"/>
              <a:t>Use these ranges prospectively for new patients on the ETB</a:t>
            </a:r>
          </a:p>
        </p:txBody>
      </p:sp>
      <p:sp>
        <p:nvSpPr>
          <p:cNvPr id="3" name="Title 2">
            <a:extLst>
              <a:ext uri="{FF2B5EF4-FFF2-40B4-BE49-F238E27FC236}">
                <a16:creationId xmlns:a16="http://schemas.microsoft.com/office/drawing/2014/main" id="{8BAE1121-3B0E-6146-964D-DDCE7F2824FE}"/>
              </a:ext>
            </a:extLst>
          </p:cNvPr>
          <p:cNvSpPr>
            <a:spLocks noGrp="1"/>
          </p:cNvSpPr>
          <p:nvPr>
            <p:ph type="title" idx="4294967295"/>
          </p:nvPr>
        </p:nvSpPr>
        <p:spPr>
          <a:xfrm>
            <a:off x="220436" y="164988"/>
            <a:ext cx="11658600" cy="712899"/>
          </a:xfrm>
        </p:spPr>
        <p:txBody>
          <a:bodyPr>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Historical patients &amp; trial data are used to build the disease module</a:t>
            </a:r>
          </a:p>
        </p:txBody>
      </p:sp>
      <p:pic>
        <p:nvPicPr>
          <p:cNvPr id="4" name="Content Placeholder 21">
            <a:extLst>
              <a:ext uri="{FF2B5EF4-FFF2-40B4-BE49-F238E27FC236}">
                <a16:creationId xmlns:a16="http://schemas.microsoft.com/office/drawing/2014/main" id="{4F2E3E05-FF45-F96F-4A7D-6280ACB90B5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659150" y="0"/>
            <a:ext cx="532850" cy="514275"/>
          </a:xfrm>
          <a:prstGeom prst="rect">
            <a:avLst/>
          </a:prstGeom>
        </p:spPr>
      </p:pic>
      <p:pic>
        <p:nvPicPr>
          <p:cNvPr id="6" name="Picture 5">
            <a:extLst>
              <a:ext uri="{FF2B5EF4-FFF2-40B4-BE49-F238E27FC236}">
                <a16:creationId xmlns:a16="http://schemas.microsoft.com/office/drawing/2014/main" id="{95E123A9-0739-41AB-0C9B-DB5B1295B44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Tree>
    <p:extLst>
      <p:ext uri="{BB962C8B-B14F-4D97-AF65-F5344CB8AC3E}">
        <p14:creationId xmlns:p14="http://schemas.microsoft.com/office/powerpoint/2010/main" val="234838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CF53B-D2AD-6B22-AB54-D191F274B1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E64B33-CDA7-5365-94E3-0182DAAAA86E}"/>
              </a:ext>
            </a:extLst>
          </p:cNvPr>
          <p:cNvSpPr>
            <a:spLocks noGrp="1"/>
          </p:cNvSpPr>
          <p:nvPr>
            <p:ph idx="4294967295"/>
          </p:nvPr>
        </p:nvSpPr>
        <p:spPr>
          <a:xfrm>
            <a:off x="334735" y="1454150"/>
            <a:ext cx="10069653" cy="4525963"/>
          </a:xfrm>
        </p:spPr>
        <p:txBody>
          <a:bodyPr>
            <a:normAutofit/>
          </a:bodyPr>
          <a:lstStyle/>
          <a:p>
            <a:r>
              <a:rPr lang="en-US" dirty="0"/>
              <a:t>Best fits</a:t>
            </a:r>
          </a:p>
          <a:p>
            <a:pPr lvl="1"/>
            <a:r>
              <a:rPr lang="en-US" dirty="0"/>
              <a:t>Individual representation of patients</a:t>
            </a:r>
          </a:p>
          <a:p>
            <a:r>
              <a:rPr lang="en-US" dirty="0"/>
              <a:t>Weighted fitting</a:t>
            </a:r>
          </a:p>
          <a:p>
            <a:pPr lvl="1"/>
            <a:r>
              <a:rPr lang="en-US" dirty="0"/>
              <a:t>Clouds of fitting around individuals</a:t>
            </a:r>
          </a:p>
          <a:p>
            <a:r>
              <a:rPr lang="en-US" dirty="0"/>
              <a:t>Distributional fitting</a:t>
            </a:r>
          </a:p>
          <a:p>
            <a:pPr lvl="1"/>
            <a:r>
              <a:rPr lang="en-US" dirty="0"/>
              <a:t>Abstracted parameter distributions</a:t>
            </a:r>
          </a:p>
          <a:p>
            <a:r>
              <a:rPr lang="en-US" dirty="0"/>
              <a:t>AI/ML</a:t>
            </a:r>
          </a:p>
          <a:p>
            <a:pPr lvl="1"/>
            <a:r>
              <a:rPr lang="en-US" dirty="0"/>
              <a:t>Black-box?</a:t>
            </a:r>
          </a:p>
        </p:txBody>
      </p:sp>
      <p:sp>
        <p:nvSpPr>
          <p:cNvPr id="3" name="Title 2">
            <a:extLst>
              <a:ext uri="{FF2B5EF4-FFF2-40B4-BE49-F238E27FC236}">
                <a16:creationId xmlns:a16="http://schemas.microsoft.com/office/drawing/2014/main" id="{52DB07F0-2047-CA44-6D81-12D01F2A2D16}"/>
              </a:ext>
            </a:extLst>
          </p:cNvPr>
          <p:cNvSpPr>
            <a:spLocks noGrp="1"/>
          </p:cNvSpPr>
          <p:nvPr>
            <p:ph type="title" idx="4294967295"/>
          </p:nvPr>
        </p:nvSpPr>
        <p:spPr>
          <a:xfrm>
            <a:off x="220436" y="164988"/>
            <a:ext cx="11658600" cy="712899"/>
          </a:xfrm>
        </p:spPr>
        <p:txBody>
          <a:bodyPr>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Calibration sidenote:</a:t>
            </a:r>
          </a:p>
        </p:txBody>
      </p:sp>
      <p:pic>
        <p:nvPicPr>
          <p:cNvPr id="4" name="Content Placeholder 21">
            <a:extLst>
              <a:ext uri="{FF2B5EF4-FFF2-40B4-BE49-F238E27FC236}">
                <a16:creationId xmlns:a16="http://schemas.microsoft.com/office/drawing/2014/main" id="{E3ADBDE6-C7F3-C9DE-D7CA-6E5109A93F3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659150" y="0"/>
            <a:ext cx="532850" cy="514275"/>
          </a:xfrm>
          <a:prstGeom prst="rect">
            <a:avLst/>
          </a:prstGeom>
        </p:spPr>
      </p:pic>
      <p:pic>
        <p:nvPicPr>
          <p:cNvPr id="6" name="Picture 5">
            <a:extLst>
              <a:ext uri="{FF2B5EF4-FFF2-40B4-BE49-F238E27FC236}">
                <a16:creationId xmlns:a16="http://schemas.microsoft.com/office/drawing/2014/main" id="{91275DE8-4578-B350-C94C-BFF3645C670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Tree>
    <p:extLst>
      <p:ext uri="{BB962C8B-B14F-4D97-AF65-F5344CB8AC3E}">
        <p14:creationId xmlns:p14="http://schemas.microsoft.com/office/powerpoint/2010/main" val="382101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D40275-7085-4E49-B789-69DD91733EE2}"/>
              </a:ext>
            </a:extLst>
          </p:cNvPr>
          <p:cNvSpPr>
            <a:spLocks noGrp="1"/>
          </p:cNvSpPr>
          <p:nvPr>
            <p:ph idx="4294967295"/>
          </p:nvPr>
        </p:nvSpPr>
        <p:spPr>
          <a:xfrm>
            <a:off x="478948" y="1454150"/>
            <a:ext cx="5617051" cy="4525963"/>
          </a:xfrm>
        </p:spPr>
        <p:txBody>
          <a:bodyPr/>
          <a:lstStyle/>
          <a:p>
            <a:r>
              <a:rPr lang="en-US" dirty="0"/>
              <a:t>Patient variation and uncertainties lead to a “cone” of predicted outcomes </a:t>
            </a:r>
          </a:p>
          <a:p>
            <a:endParaRPr lang="en-US" dirty="0"/>
          </a:p>
          <a:p>
            <a:r>
              <a:rPr lang="en-US" dirty="0"/>
              <a:t>Cone widely based on historical cohorts, then refined via patient-specific data</a:t>
            </a:r>
          </a:p>
          <a:p>
            <a:endParaRPr lang="en-US" dirty="0"/>
          </a:p>
          <a:p>
            <a:endParaRPr lang="en-US" dirty="0"/>
          </a:p>
        </p:txBody>
      </p:sp>
      <p:sp>
        <p:nvSpPr>
          <p:cNvPr id="3" name="Title 2">
            <a:extLst>
              <a:ext uri="{FF2B5EF4-FFF2-40B4-BE49-F238E27FC236}">
                <a16:creationId xmlns:a16="http://schemas.microsoft.com/office/drawing/2014/main" id="{88D75E4A-BF46-154B-BB5D-1486B9D4ED43}"/>
              </a:ext>
            </a:extLst>
          </p:cNvPr>
          <p:cNvSpPr>
            <a:spLocks noGrp="1"/>
          </p:cNvSpPr>
          <p:nvPr>
            <p:ph type="title" idx="4294967295"/>
          </p:nvPr>
        </p:nvSpPr>
        <p:spPr>
          <a:xfrm>
            <a:off x="960664" y="80055"/>
            <a:ext cx="10270671" cy="949325"/>
          </a:xfrm>
        </p:spPr>
        <p:txBody>
          <a:bodyPr>
            <a:noAutofit/>
          </a:bodyPr>
          <a:lstStyle/>
          <a:p>
            <a:r>
              <a:rPr lang="en-US" sz="3600" b="1" dirty="0">
                <a:solidFill>
                  <a:schemeClr val="accent1">
                    <a:lumMod val="75000"/>
                  </a:schemeClr>
                </a:solidFill>
                <a:latin typeface="Arial" panose="020B0604020202020204" pitchFamily="34" charset="0"/>
                <a:cs typeface="Arial" panose="020B0604020202020204" pitchFamily="34" charset="0"/>
              </a:rPr>
              <a:t>Predicting outcome ranges for therapy</a:t>
            </a:r>
          </a:p>
        </p:txBody>
      </p:sp>
      <p:pic>
        <p:nvPicPr>
          <p:cNvPr id="4" name="Picture 3" descr="Chart, line chart&#10;&#10;Description automatically generated">
            <a:extLst>
              <a:ext uri="{FF2B5EF4-FFF2-40B4-BE49-F238E27FC236}">
                <a16:creationId xmlns:a16="http://schemas.microsoft.com/office/drawing/2014/main" id="{CFFBD93A-709C-FE40-B705-6B99EF00DF1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6778" t="7252" r="8305" b="4406"/>
          <a:stretch/>
        </p:blipFill>
        <p:spPr>
          <a:xfrm>
            <a:off x="6249829" y="1307472"/>
            <a:ext cx="5617051" cy="4819640"/>
          </a:xfrm>
          <a:prstGeom prst="rect">
            <a:avLst/>
          </a:prstGeom>
        </p:spPr>
      </p:pic>
      <p:pic>
        <p:nvPicPr>
          <p:cNvPr id="6" name="Picture 5">
            <a:extLst>
              <a:ext uri="{FF2B5EF4-FFF2-40B4-BE49-F238E27FC236}">
                <a16:creationId xmlns:a16="http://schemas.microsoft.com/office/drawing/2014/main" id="{733DC9EA-F3A7-6676-7A88-DCEE2EC8D48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1377406"/>
            <a:ext cx="532851" cy="425375"/>
          </a:xfrm>
          <a:prstGeom prst="rect">
            <a:avLst/>
          </a:prstGeom>
        </p:spPr>
      </p:pic>
      <p:pic>
        <p:nvPicPr>
          <p:cNvPr id="7" name="Picture 6">
            <a:extLst>
              <a:ext uri="{FF2B5EF4-FFF2-40B4-BE49-F238E27FC236}">
                <a16:creationId xmlns:a16="http://schemas.microsoft.com/office/drawing/2014/main" id="{26C8EB36-1EA1-3646-EA35-29D4629C179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659150" y="1064196"/>
            <a:ext cx="532850" cy="284634"/>
          </a:xfrm>
          <a:prstGeom prst="rect">
            <a:avLst/>
          </a:prstGeom>
        </p:spPr>
      </p:pic>
      <p:pic>
        <p:nvPicPr>
          <p:cNvPr id="8" name="Picture 7">
            <a:extLst>
              <a:ext uri="{FF2B5EF4-FFF2-40B4-BE49-F238E27FC236}">
                <a16:creationId xmlns:a16="http://schemas.microsoft.com/office/drawing/2014/main" id="{6629DD89-1AFA-C47F-6217-03A04BEE102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Tree>
    <p:extLst>
      <p:ext uri="{BB962C8B-B14F-4D97-AF65-F5344CB8AC3E}">
        <p14:creationId xmlns:p14="http://schemas.microsoft.com/office/powerpoint/2010/main" val="4803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D40275-7085-4E49-B789-69DD91733EE2}"/>
              </a:ext>
            </a:extLst>
          </p:cNvPr>
          <p:cNvSpPr>
            <a:spLocks noGrp="1"/>
          </p:cNvSpPr>
          <p:nvPr>
            <p:ph idx="4294967295"/>
          </p:nvPr>
        </p:nvSpPr>
        <p:spPr>
          <a:xfrm>
            <a:off x="424543" y="1454150"/>
            <a:ext cx="5380264" cy="4525963"/>
          </a:xfrm>
        </p:spPr>
        <p:txBody>
          <a:bodyPr/>
          <a:lstStyle/>
          <a:p>
            <a:r>
              <a:rPr lang="en-US" dirty="0"/>
              <a:t>Comparison of different therapies based on historical precedent can suggest outcome ranges</a:t>
            </a:r>
          </a:p>
          <a:p>
            <a:endParaRPr lang="en-US" dirty="0"/>
          </a:p>
          <a:p>
            <a:r>
              <a:rPr lang="en-US" dirty="0"/>
              <a:t>In this case, both chemotherapy options are not expected to improve outcomes over continuation of targeted therapy</a:t>
            </a:r>
          </a:p>
        </p:txBody>
      </p:sp>
      <p:sp>
        <p:nvSpPr>
          <p:cNvPr id="3" name="Title 2">
            <a:extLst>
              <a:ext uri="{FF2B5EF4-FFF2-40B4-BE49-F238E27FC236}">
                <a16:creationId xmlns:a16="http://schemas.microsoft.com/office/drawing/2014/main" id="{88D75E4A-BF46-154B-BB5D-1486B9D4ED43}"/>
              </a:ext>
            </a:extLst>
          </p:cNvPr>
          <p:cNvSpPr>
            <a:spLocks noGrp="1"/>
          </p:cNvSpPr>
          <p:nvPr>
            <p:ph type="title" idx="4294967295"/>
          </p:nvPr>
        </p:nvSpPr>
        <p:spPr>
          <a:xfrm>
            <a:off x="274864" y="106848"/>
            <a:ext cx="11642271" cy="949325"/>
          </a:xfrm>
        </p:spPr>
        <p:txBody>
          <a:bodyPr>
            <a:noAutofit/>
          </a:bodyPr>
          <a:lstStyle/>
          <a:p>
            <a:r>
              <a:rPr lang="en-US" sz="3600" b="1" dirty="0">
                <a:solidFill>
                  <a:schemeClr val="accent1">
                    <a:lumMod val="75000"/>
                  </a:schemeClr>
                </a:solidFill>
                <a:latin typeface="Arial" panose="020B0604020202020204" pitchFamily="34" charset="0"/>
                <a:cs typeface="Arial" panose="020B0604020202020204" pitchFamily="34" charset="0"/>
              </a:rPr>
              <a:t>Decision support for multiple therapy options</a:t>
            </a:r>
          </a:p>
        </p:txBody>
      </p:sp>
      <p:pic>
        <p:nvPicPr>
          <p:cNvPr id="5" name="Picture 4" descr="Graphical user interface, chart&#10;&#10;Description automatically generated">
            <a:extLst>
              <a:ext uri="{FF2B5EF4-FFF2-40B4-BE49-F238E27FC236}">
                <a16:creationId xmlns:a16="http://schemas.microsoft.com/office/drawing/2014/main" id="{01E042DC-5AB1-4C4D-9F98-2D6EDB0766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4617"/>
          <a:stretch/>
        </p:blipFill>
        <p:spPr>
          <a:xfrm>
            <a:off x="6096001" y="1373032"/>
            <a:ext cx="5741828" cy="4903457"/>
          </a:xfrm>
          <a:prstGeom prst="rect">
            <a:avLst/>
          </a:prstGeom>
        </p:spPr>
      </p:pic>
      <p:pic>
        <p:nvPicPr>
          <p:cNvPr id="6" name="Picture 5">
            <a:extLst>
              <a:ext uri="{FF2B5EF4-FFF2-40B4-BE49-F238E27FC236}">
                <a16:creationId xmlns:a16="http://schemas.microsoft.com/office/drawing/2014/main" id="{51860F43-E5CC-A69D-E572-7CABD57394B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1377406"/>
            <a:ext cx="532851" cy="425375"/>
          </a:xfrm>
          <a:prstGeom prst="rect">
            <a:avLst/>
          </a:prstGeom>
        </p:spPr>
      </p:pic>
      <p:pic>
        <p:nvPicPr>
          <p:cNvPr id="7" name="Picture 6">
            <a:extLst>
              <a:ext uri="{FF2B5EF4-FFF2-40B4-BE49-F238E27FC236}">
                <a16:creationId xmlns:a16="http://schemas.microsoft.com/office/drawing/2014/main" id="{2A5711E2-14F4-12F9-F3FE-5D09132FE2C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659150" y="1064196"/>
            <a:ext cx="532850" cy="284634"/>
          </a:xfrm>
          <a:prstGeom prst="rect">
            <a:avLst/>
          </a:prstGeom>
        </p:spPr>
      </p:pic>
      <p:pic>
        <p:nvPicPr>
          <p:cNvPr id="9" name="Picture 8">
            <a:extLst>
              <a:ext uri="{FF2B5EF4-FFF2-40B4-BE49-F238E27FC236}">
                <a16:creationId xmlns:a16="http://schemas.microsoft.com/office/drawing/2014/main" id="{E4265FAA-B266-4FD7-E0EE-740D643509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Tree>
    <p:extLst>
      <p:ext uri="{BB962C8B-B14F-4D97-AF65-F5344CB8AC3E}">
        <p14:creationId xmlns:p14="http://schemas.microsoft.com/office/powerpoint/2010/main" val="141840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D40275-7085-4E49-B789-69DD91733EE2}"/>
              </a:ext>
            </a:extLst>
          </p:cNvPr>
          <p:cNvSpPr>
            <a:spLocks noGrp="1"/>
          </p:cNvSpPr>
          <p:nvPr>
            <p:ph idx="4294967295"/>
          </p:nvPr>
        </p:nvSpPr>
        <p:spPr>
          <a:xfrm>
            <a:off x="5829300" y="1454150"/>
            <a:ext cx="2800350" cy="4525963"/>
          </a:xfrm>
        </p:spPr>
        <p:txBody>
          <a:bodyPr>
            <a:normAutofit/>
          </a:bodyPr>
          <a:lstStyle/>
          <a:p>
            <a:r>
              <a:rPr lang="en-US" dirty="0"/>
              <a:t>After third scan, despite continued response, model suggests switching to chemotherapy soon</a:t>
            </a:r>
          </a:p>
        </p:txBody>
      </p:sp>
      <p:sp>
        <p:nvSpPr>
          <p:cNvPr id="3" name="Title 2">
            <a:extLst>
              <a:ext uri="{FF2B5EF4-FFF2-40B4-BE49-F238E27FC236}">
                <a16:creationId xmlns:a16="http://schemas.microsoft.com/office/drawing/2014/main" id="{88D75E4A-BF46-154B-BB5D-1486B9D4ED43}"/>
              </a:ext>
            </a:extLst>
          </p:cNvPr>
          <p:cNvSpPr>
            <a:spLocks noGrp="1"/>
          </p:cNvSpPr>
          <p:nvPr>
            <p:ph type="title" idx="4294967295"/>
          </p:nvPr>
        </p:nvSpPr>
        <p:spPr>
          <a:xfrm>
            <a:off x="336096" y="145370"/>
            <a:ext cx="11519807" cy="949325"/>
          </a:xfrm>
        </p:spPr>
        <p:txBody>
          <a:bodyPr>
            <a:noAutofit/>
          </a:bodyPr>
          <a:lstStyle/>
          <a:p>
            <a:r>
              <a:rPr lang="en-US" sz="3200" b="1" dirty="0">
                <a:solidFill>
                  <a:schemeClr val="accent1">
                    <a:lumMod val="75000"/>
                  </a:schemeClr>
                </a:solidFill>
                <a:latin typeface="Arial" panose="020B0604020202020204" pitchFamily="34" charset="0"/>
                <a:cs typeface="Arial" panose="020B0604020202020204" pitchFamily="34" charset="0"/>
              </a:rPr>
              <a:t>Repeated follow-up imaging informs the predictive model</a:t>
            </a:r>
          </a:p>
        </p:txBody>
      </p:sp>
      <p:pic>
        <p:nvPicPr>
          <p:cNvPr id="5" name="Picture 4" descr="Graphical user interface, chart&#10;&#10;Description automatically generated">
            <a:extLst>
              <a:ext uri="{FF2B5EF4-FFF2-40B4-BE49-F238E27FC236}">
                <a16:creationId xmlns:a16="http://schemas.microsoft.com/office/drawing/2014/main" id="{01E042DC-5AB1-4C4D-9F98-2D6EDB0766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4617"/>
          <a:stretch/>
        </p:blipFill>
        <p:spPr>
          <a:xfrm>
            <a:off x="126542" y="1366064"/>
            <a:ext cx="5501564" cy="4698275"/>
          </a:xfrm>
          <a:prstGeom prst="rect">
            <a:avLst/>
          </a:prstGeom>
        </p:spPr>
      </p:pic>
      <p:pic>
        <p:nvPicPr>
          <p:cNvPr id="6" name="Picture 5">
            <a:extLst>
              <a:ext uri="{FF2B5EF4-FFF2-40B4-BE49-F238E27FC236}">
                <a16:creationId xmlns:a16="http://schemas.microsoft.com/office/drawing/2014/main" id="{A328EB5C-7255-8C43-96FB-760DC05EC647}"/>
              </a:ext>
            </a:extLst>
          </p:cNvPr>
          <p:cNvPicPr>
            <a:picLocks noChangeAspect="1"/>
          </p:cNvPicPr>
          <p:nvPr/>
        </p:nvPicPr>
        <p:blipFill>
          <a:blip r:embed="rId3"/>
          <a:stretch>
            <a:fillRect/>
          </a:stretch>
        </p:blipFill>
        <p:spPr>
          <a:xfrm>
            <a:off x="9025809" y="1366064"/>
            <a:ext cx="2417559" cy="4698275"/>
          </a:xfrm>
          <a:prstGeom prst="rect">
            <a:avLst/>
          </a:prstGeom>
          <a:ln w="44450">
            <a:solidFill>
              <a:schemeClr val="accent2"/>
            </a:solidFill>
          </a:ln>
        </p:spPr>
      </p:pic>
      <p:pic>
        <p:nvPicPr>
          <p:cNvPr id="7" name="Picture 6">
            <a:extLst>
              <a:ext uri="{FF2B5EF4-FFF2-40B4-BE49-F238E27FC236}">
                <a16:creationId xmlns:a16="http://schemas.microsoft.com/office/drawing/2014/main" id="{369A97B5-09F6-226A-DA18-4D933D1353E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659150" y="1377406"/>
            <a:ext cx="532851" cy="425375"/>
          </a:xfrm>
          <a:prstGeom prst="rect">
            <a:avLst/>
          </a:prstGeom>
        </p:spPr>
      </p:pic>
      <p:pic>
        <p:nvPicPr>
          <p:cNvPr id="8" name="Picture 7">
            <a:extLst>
              <a:ext uri="{FF2B5EF4-FFF2-40B4-BE49-F238E27FC236}">
                <a16:creationId xmlns:a16="http://schemas.microsoft.com/office/drawing/2014/main" id="{4AA90930-A21B-696C-517B-4CF821FEC8D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659150" y="1064196"/>
            <a:ext cx="532850" cy="284634"/>
          </a:xfrm>
          <a:prstGeom prst="rect">
            <a:avLst/>
          </a:prstGeom>
        </p:spPr>
      </p:pic>
    </p:spTree>
    <p:extLst>
      <p:ext uri="{BB962C8B-B14F-4D97-AF65-F5344CB8AC3E}">
        <p14:creationId xmlns:p14="http://schemas.microsoft.com/office/powerpoint/2010/main" val="326848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PFS curves and RECIST criteria (***varies by tumor type)</a:t>
            </a:r>
          </a:p>
        </p:txBody>
      </p:sp>
      <p:sp>
        <p:nvSpPr>
          <p:cNvPr id="10" name="TextBox 9">
            <a:extLst>
              <a:ext uri="{FF2B5EF4-FFF2-40B4-BE49-F238E27FC236}">
                <a16:creationId xmlns:a16="http://schemas.microsoft.com/office/drawing/2014/main" id="{10422551-88B6-A943-D504-5680621C6E49}"/>
              </a:ext>
            </a:extLst>
          </p:cNvPr>
          <p:cNvSpPr txBox="1"/>
          <p:nvPr/>
        </p:nvSpPr>
        <p:spPr>
          <a:xfrm>
            <a:off x="373743" y="893135"/>
            <a:ext cx="5075275" cy="6186309"/>
          </a:xfrm>
          <a:prstGeom prst="rect">
            <a:avLst/>
          </a:prstGeom>
          <a:noFill/>
        </p:spPr>
        <p:txBody>
          <a:bodyPr wrap="square" rtlCol="0">
            <a:spAutoFit/>
          </a:bodyPr>
          <a:lstStyle/>
          <a:p>
            <a:pPr marL="285750" indent="-285750">
              <a:buFont typeface="Arial" panose="020B0604020202020204" pitchFamily="34" charset="0"/>
              <a:buChar char="•"/>
            </a:pPr>
            <a:r>
              <a:rPr lang="en-US" dirty="0"/>
              <a:t>Complete Response (CR):	</a:t>
            </a:r>
          </a:p>
          <a:p>
            <a:pPr marL="742950" lvl="1" indent="-285750">
              <a:buFont typeface="Arial" panose="020B0604020202020204" pitchFamily="34" charset="0"/>
              <a:buChar char="•"/>
            </a:pPr>
            <a:r>
              <a:rPr lang="en-US" dirty="0"/>
              <a:t>Disappearance of all target lesions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Partial Response (PR):	</a:t>
            </a:r>
          </a:p>
          <a:p>
            <a:pPr marL="742950" lvl="1" indent="-285750">
              <a:buFont typeface="Arial" panose="020B0604020202020204" pitchFamily="34" charset="0"/>
              <a:buChar char="•"/>
            </a:pPr>
            <a:r>
              <a:rPr lang="en-US" dirty="0"/>
              <a:t>At least a 30% decrease in the sum of the LD of target lesions, taking as reference the baseline sum 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Progressive Disease (PD):	</a:t>
            </a:r>
          </a:p>
          <a:p>
            <a:pPr marL="742950" lvl="1" indent="-285750">
              <a:buFont typeface="Arial" panose="020B0604020202020204" pitchFamily="34" charset="0"/>
              <a:buChar char="•"/>
            </a:pPr>
            <a:r>
              <a:rPr lang="en-US" dirty="0"/>
              <a:t>At least a 20% increase in the sum of the LD of target lesions, taking as reference the smallest sum LD recorded since the treatment started or the appearance of one or more new lesions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Stable Disease (SD):	</a:t>
            </a:r>
          </a:p>
          <a:p>
            <a:pPr marL="742950" lvl="1" indent="-285750">
              <a:buFont typeface="Arial" panose="020B0604020202020204" pitchFamily="34" charset="0"/>
              <a:buChar char="•"/>
            </a:pPr>
            <a:r>
              <a:rPr lang="en-US" dirty="0"/>
              <a:t>Neither sufficient shrinkage to qualify for PR nor sufficient increase to qualify for PD, taking as reference the smallest sum LD since the treatment started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D6DB58B4-9D38-B8A0-EDA9-3365A99B0183}"/>
              </a:ext>
            </a:extLst>
          </p:cNvPr>
          <p:cNvPicPr>
            <a:picLocks noChangeAspect="1"/>
          </p:cNvPicPr>
          <p:nvPr/>
        </p:nvPicPr>
        <p:blipFill>
          <a:blip r:embed="rId2"/>
          <a:stretch>
            <a:fillRect/>
          </a:stretch>
        </p:blipFill>
        <p:spPr>
          <a:xfrm>
            <a:off x="6096000" y="1389320"/>
            <a:ext cx="5719273" cy="4518837"/>
          </a:xfrm>
          <a:prstGeom prst="rect">
            <a:avLst/>
          </a:prstGeom>
        </p:spPr>
      </p:pic>
      <p:sp>
        <p:nvSpPr>
          <p:cNvPr id="12" name="Oval 11">
            <a:extLst>
              <a:ext uri="{FF2B5EF4-FFF2-40B4-BE49-F238E27FC236}">
                <a16:creationId xmlns:a16="http://schemas.microsoft.com/office/drawing/2014/main" id="{D8D81B3E-18CF-3F72-359B-13D2838246B3}"/>
              </a:ext>
            </a:extLst>
          </p:cNvPr>
          <p:cNvSpPr/>
          <p:nvPr/>
        </p:nvSpPr>
        <p:spPr>
          <a:xfrm>
            <a:off x="7194697" y="1665768"/>
            <a:ext cx="460744" cy="31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PD</a:t>
            </a:r>
          </a:p>
        </p:txBody>
      </p:sp>
      <p:cxnSp>
        <p:nvCxnSpPr>
          <p:cNvPr id="14" name="Straight Arrow Connector 13">
            <a:extLst>
              <a:ext uri="{FF2B5EF4-FFF2-40B4-BE49-F238E27FC236}">
                <a16:creationId xmlns:a16="http://schemas.microsoft.com/office/drawing/2014/main" id="{292B7AA0-D620-D1BB-4CD2-5B30720359F5}"/>
              </a:ext>
            </a:extLst>
          </p:cNvPr>
          <p:cNvCxnSpPr>
            <a:cxnSpLocks/>
            <a:stCxn id="12" idx="4"/>
          </p:cNvCxnSpPr>
          <p:nvPr/>
        </p:nvCxnSpPr>
        <p:spPr>
          <a:xfrm flipH="1">
            <a:off x="7393172" y="1977656"/>
            <a:ext cx="31897" cy="70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54E239-6B5F-E762-3F8B-09F132FEE064}"/>
              </a:ext>
            </a:extLst>
          </p:cNvPr>
          <p:cNvCxnSpPr>
            <a:cxnSpLocks/>
            <a:stCxn id="12" idx="5"/>
          </p:cNvCxnSpPr>
          <p:nvPr/>
        </p:nvCxnSpPr>
        <p:spPr>
          <a:xfrm>
            <a:off x="7587967" y="1931981"/>
            <a:ext cx="1229968" cy="1215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B24C6D8-2275-C397-ECFB-81754657BDCD}"/>
              </a:ext>
            </a:extLst>
          </p:cNvPr>
          <p:cNvSpPr/>
          <p:nvPr/>
        </p:nvSpPr>
        <p:spPr>
          <a:xfrm>
            <a:off x="6930588" y="3082888"/>
            <a:ext cx="460744" cy="31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a:t>
            </a:r>
          </a:p>
        </p:txBody>
      </p:sp>
      <p:sp>
        <p:nvSpPr>
          <p:cNvPr id="20" name="Oval 19">
            <a:extLst>
              <a:ext uri="{FF2B5EF4-FFF2-40B4-BE49-F238E27FC236}">
                <a16:creationId xmlns:a16="http://schemas.microsoft.com/office/drawing/2014/main" id="{94A570D8-7431-8230-2821-72E0CDD3D7C7}"/>
              </a:ext>
            </a:extLst>
          </p:cNvPr>
          <p:cNvSpPr/>
          <p:nvPr/>
        </p:nvSpPr>
        <p:spPr>
          <a:xfrm>
            <a:off x="8494892" y="5387771"/>
            <a:ext cx="460744" cy="31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CR</a:t>
            </a:r>
          </a:p>
        </p:txBody>
      </p:sp>
      <p:sp>
        <p:nvSpPr>
          <p:cNvPr id="21" name="Oval 20">
            <a:extLst>
              <a:ext uri="{FF2B5EF4-FFF2-40B4-BE49-F238E27FC236}">
                <a16:creationId xmlns:a16="http://schemas.microsoft.com/office/drawing/2014/main" id="{D3CAA431-F2B4-2AFF-E8A2-8377CBD977F9}"/>
              </a:ext>
            </a:extLst>
          </p:cNvPr>
          <p:cNvSpPr/>
          <p:nvPr/>
        </p:nvSpPr>
        <p:spPr>
          <a:xfrm>
            <a:off x="7253109" y="4015564"/>
            <a:ext cx="460744" cy="311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a:t>
            </a:r>
          </a:p>
        </p:txBody>
      </p:sp>
    </p:spTree>
    <p:extLst>
      <p:ext uri="{BB962C8B-B14F-4D97-AF65-F5344CB8AC3E}">
        <p14:creationId xmlns:p14="http://schemas.microsoft.com/office/powerpoint/2010/main" val="231812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a:xfrm>
            <a:off x="254000" y="113024"/>
            <a:ext cx="7753409" cy="786039"/>
          </a:xfrm>
        </p:spPr>
        <p:txBody>
          <a:bodyPr anchor="ctr">
            <a:normAutofit/>
          </a:bodyPr>
          <a:lstStyle/>
          <a:p>
            <a:pPr algn="l"/>
            <a:r>
              <a:rPr lang="en-US" dirty="0"/>
              <a:t>Virtual clinical trials</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1" y="950687"/>
            <a:ext cx="3386667" cy="5717495"/>
          </a:xfrm>
        </p:spPr>
        <p:txBody>
          <a:bodyPr>
            <a:normAutofit/>
          </a:bodyPr>
          <a:lstStyle/>
          <a:p>
            <a:r>
              <a:rPr lang="en-US" dirty="0"/>
              <a:t>Build disease-specific, calibrated virtual patient databases</a:t>
            </a:r>
          </a:p>
          <a:p>
            <a:r>
              <a:rPr lang="en-US" dirty="0"/>
              <a:t>Use these databases as inputs to the framework, in combination with model fitting and individual patient data to develop patient-specific predictions</a:t>
            </a:r>
          </a:p>
        </p:txBody>
      </p:sp>
      <p:pic>
        <p:nvPicPr>
          <p:cNvPr id="4" name="Picture 3">
            <a:extLst>
              <a:ext uri="{FF2B5EF4-FFF2-40B4-BE49-F238E27FC236}">
                <a16:creationId xmlns:a16="http://schemas.microsoft.com/office/drawing/2014/main" id="{2022A105-B9C3-093C-D3ED-C8A52CA5D8B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94056" y="3531605"/>
            <a:ext cx="7240745" cy="3213371"/>
          </a:xfrm>
          <a:prstGeom prst="rect">
            <a:avLst/>
          </a:prstGeom>
        </p:spPr>
      </p:pic>
      <p:pic>
        <p:nvPicPr>
          <p:cNvPr id="9" name="Picture 8">
            <a:extLst>
              <a:ext uri="{FF2B5EF4-FFF2-40B4-BE49-F238E27FC236}">
                <a16:creationId xmlns:a16="http://schemas.microsoft.com/office/drawing/2014/main" id="{13F18CC0-2237-576F-15F5-487F8F6EBC8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97485" y="272925"/>
            <a:ext cx="3840515" cy="3008553"/>
          </a:xfrm>
          <a:prstGeom prst="rect">
            <a:avLst/>
          </a:prstGeom>
        </p:spPr>
      </p:pic>
      <p:pic>
        <p:nvPicPr>
          <p:cNvPr id="10" name="Picture 9">
            <a:extLst>
              <a:ext uri="{FF2B5EF4-FFF2-40B4-BE49-F238E27FC236}">
                <a16:creationId xmlns:a16="http://schemas.microsoft.com/office/drawing/2014/main" id="{85CA7AC2-0C15-981E-4649-78F128D8B6C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60758" y="729118"/>
            <a:ext cx="2715157" cy="2597277"/>
          </a:xfrm>
          <a:prstGeom prst="rect">
            <a:avLst/>
          </a:prstGeom>
        </p:spPr>
      </p:pic>
      <p:sp>
        <p:nvSpPr>
          <p:cNvPr id="15" name="TextBox 14">
            <a:extLst>
              <a:ext uri="{FF2B5EF4-FFF2-40B4-BE49-F238E27FC236}">
                <a16:creationId xmlns:a16="http://schemas.microsoft.com/office/drawing/2014/main" id="{EC04C70B-E633-F4D7-1D47-7F507AF201D2}"/>
              </a:ext>
            </a:extLst>
          </p:cNvPr>
          <p:cNvSpPr txBox="1"/>
          <p:nvPr/>
        </p:nvSpPr>
        <p:spPr>
          <a:xfrm>
            <a:off x="4898523" y="1121237"/>
            <a:ext cx="2207912" cy="369332"/>
          </a:xfrm>
          <a:prstGeom prst="rect">
            <a:avLst/>
          </a:prstGeom>
          <a:noFill/>
        </p:spPr>
        <p:txBody>
          <a:bodyPr wrap="none" rtlCol="0">
            <a:spAutoFit/>
          </a:bodyPr>
          <a:lstStyle/>
          <a:p>
            <a:r>
              <a:rPr lang="en-US" dirty="0"/>
              <a:t>Virtual patient cohort</a:t>
            </a:r>
          </a:p>
        </p:txBody>
      </p:sp>
      <p:pic>
        <p:nvPicPr>
          <p:cNvPr id="5" name="Content Placeholder 21">
            <a:extLst>
              <a:ext uri="{FF2B5EF4-FFF2-40B4-BE49-F238E27FC236}">
                <a16:creationId xmlns:a16="http://schemas.microsoft.com/office/drawing/2014/main" id="{93023213-C34A-FD27-81C3-52A1FA2849A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659150" y="0"/>
            <a:ext cx="532850" cy="514275"/>
          </a:xfrm>
          <a:prstGeom prst="rect">
            <a:avLst/>
          </a:prstGeom>
        </p:spPr>
      </p:pic>
      <p:pic>
        <p:nvPicPr>
          <p:cNvPr id="8" name="Picture 7">
            <a:extLst>
              <a:ext uri="{FF2B5EF4-FFF2-40B4-BE49-F238E27FC236}">
                <a16:creationId xmlns:a16="http://schemas.microsoft.com/office/drawing/2014/main" id="{354E39E8-E529-5DCB-E3CF-8208B80188F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659150" y="542851"/>
            <a:ext cx="532851" cy="492769"/>
          </a:xfrm>
          <a:prstGeom prst="rect">
            <a:avLst/>
          </a:prstGeom>
        </p:spPr>
      </p:pic>
      <p:sp>
        <p:nvSpPr>
          <p:cNvPr id="6" name="Up-Down Arrow 5">
            <a:extLst>
              <a:ext uri="{FF2B5EF4-FFF2-40B4-BE49-F238E27FC236}">
                <a16:creationId xmlns:a16="http://schemas.microsoft.com/office/drawing/2014/main" id="{F22BE62E-5041-9285-CA59-B63A5C54BB5F}"/>
              </a:ext>
            </a:extLst>
          </p:cNvPr>
          <p:cNvSpPr/>
          <p:nvPr/>
        </p:nvSpPr>
        <p:spPr>
          <a:xfrm>
            <a:off x="5502584" y="2787742"/>
            <a:ext cx="299406" cy="1456566"/>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Down Arrow 6">
            <a:extLst>
              <a:ext uri="{FF2B5EF4-FFF2-40B4-BE49-F238E27FC236}">
                <a16:creationId xmlns:a16="http://schemas.microsoft.com/office/drawing/2014/main" id="{362B159E-DC1E-1840-974D-A4289327D307}"/>
              </a:ext>
            </a:extLst>
          </p:cNvPr>
          <p:cNvSpPr/>
          <p:nvPr/>
        </p:nvSpPr>
        <p:spPr>
          <a:xfrm rot="16200000">
            <a:off x="7632982" y="1224452"/>
            <a:ext cx="299406" cy="190601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565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Output of the virtual trial</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6"/>
            <a:ext cx="3860800" cy="5534781"/>
          </a:xfrm>
        </p:spPr>
        <p:txBody>
          <a:bodyPr>
            <a:normAutofit/>
          </a:bodyPr>
          <a:lstStyle/>
          <a:p>
            <a:r>
              <a:rPr lang="en-US" dirty="0"/>
              <a:t>Distributions of parameters are taken from the log normal distribution:</a:t>
            </a:r>
          </a:p>
          <a:p>
            <a:r>
              <a:rPr lang="en-US" dirty="0"/>
              <a:t>Generate variable x from a normal distribution with mean and SD, and then calculate exp(x) to get the parameter</a:t>
            </a:r>
          </a:p>
          <a:p>
            <a:r>
              <a:rPr lang="en-US" dirty="0"/>
              <a:t>Advantage is that the values are always positive</a:t>
            </a:r>
          </a:p>
        </p:txBody>
      </p:sp>
      <p:pic>
        <p:nvPicPr>
          <p:cNvPr id="5" name="Picture 4">
            <a:extLst>
              <a:ext uri="{FF2B5EF4-FFF2-40B4-BE49-F238E27FC236}">
                <a16:creationId xmlns:a16="http://schemas.microsoft.com/office/drawing/2014/main" id="{FB4D07A4-D9CA-5DBB-A001-5B92C97176DD}"/>
              </a:ext>
            </a:extLst>
          </p:cNvPr>
          <p:cNvPicPr>
            <a:picLocks noChangeAspect="1"/>
          </p:cNvPicPr>
          <p:nvPr/>
        </p:nvPicPr>
        <p:blipFill>
          <a:blip r:embed="rId2"/>
          <a:stretch>
            <a:fillRect/>
          </a:stretch>
        </p:blipFill>
        <p:spPr>
          <a:xfrm>
            <a:off x="4874285" y="835200"/>
            <a:ext cx="6646661" cy="5598000"/>
          </a:xfrm>
          <a:prstGeom prst="rect">
            <a:avLst/>
          </a:prstGeom>
        </p:spPr>
      </p:pic>
      <p:sp>
        <p:nvSpPr>
          <p:cNvPr id="4" name="TextBox 3">
            <a:extLst>
              <a:ext uri="{FF2B5EF4-FFF2-40B4-BE49-F238E27FC236}">
                <a16:creationId xmlns:a16="http://schemas.microsoft.com/office/drawing/2014/main" id="{48D55A74-92CA-10C9-BE33-123DC3E2EDB8}"/>
              </a:ext>
            </a:extLst>
          </p:cNvPr>
          <p:cNvSpPr txBox="1"/>
          <p:nvPr/>
        </p:nvSpPr>
        <p:spPr>
          <a:xfrm>
            <a:off x="6096000" y="4669972"/>
            <a:ext cx="1124154" cy="369332"/>
          </a:xfrm>
          <a:prstGeom prst="rect">
            <a:avLst/>
          </a:prstGeom>
          <a:noFill/>
        </p:spPr>
        <p:txBody>
          <a:bodyPr wrap="none" rtlCol="0">
            <a:spAutoFit/>
          </a:bodyPr>
          <a:lstStyle/>
          <a:p>
            <a:r>
              <a:rPr lang="en-US" b="1" dirty="0">
                <a:solidFill>
                  <a:srgbClr val="FF0000"/>
                </a:solidFill>
              </a:rPr>
              <a:t>PFS Curve</a:t>
            </a:r>
          </a:p>
        </p:txBody>
      </p:sp>
      <p:sp>
        <p:nvSpPr>
          <p:cNvPr id="6" name="TextBox 5">
            <a:extLst>
              <a:ext uri="{FF2B5EF4-FFF2-40B4-BE49-F238E27FC236}">
                <a16:creationId xmlns:a16="http://schemas.microsoft.com/office/drawing/2014/main" id="{0061E445-32E9-FEF5-5EC4-8E6059B907CD}"/>
              </a:ext>
            </a:extLst>
          </p:cNvPr>
          <p:cNvSpPr txBox="1"/>
          <p:nvPr/>
        </p:nvSpPr>
        <p:spPr>
          <a:xfrm>
            <a:off x="9375321" y="4112079"/>
            <a:ext cx="1664238" cy="923330"/>
          </a:xfrm>
          <a:prstGeom prst="rect">
            <a:avLst/>
          </a:prstGeom>
          <a:noFill/>
        </p:spPr>
        <p:txBody>
          <a:bodyPr wrap="none" rtlCol="0">
            <a:spAutoFit/>
          </a:bodyPr>
          <a:lstStyle/>
          <a:p>
            <a:r>
              <a:rPr lang="en-US" b="1" dirty="0">
                <a:solidFill>
                  <a:srgbClr val="FF0000"/>
                </a:solidFill>
              </a:rPr>
              <a:t>Best response</a:t>
            </a:r>
          </a:p>
          <a:p>
            <a:r>
              <a:rPr lang="en-US" b="1" dirty="0">
                <a:solidFill>
                  <a:srgbClr val="FF0000"/>
                </a:solidFill>
              </a:rPr>
              <a:t>compared to</a:t>
            </a:r>
          </a:p>
          <a:p>
            <a:r>
              <a:rPr lang="en-US" b="1" dirty="0">
                <a:solidFill>
                  <a:srgbClr val="FF0000"/>
                </a:solidFill>
              </a:rPr>
              <a:t>Baseline (diam)</a:t>
            </a:r>
          </a:p>
        </p:txBody>
      </p:sp>
      <p:sp>
        <p:nvSpPr>
          <p:cNvPr id="7" name="TextBox 6">
            <a:extLst>
              <a:ext uri="{FF2B5EF4-FFF2-40B4-BE49-F238E27FC236}">
                <a16:creationId xmlns:a16="http://schemas.microsoft.com/office/drawing/2014/main" id="{012892FB-C2BA-35AB-9EB6-5C8DBA5CD065}"/>
              </a:ext>
            </a:extLst>
          </p:cNvPr>
          <p:cNvSpPr txBox="1"/>
          <p:nvPr/>
        </p:nvSpPr>
        <p:spPr>
          <a:xfrm>
            <a:off x="5916700" y="496371"/>
            <a:ext cx="4972643" cy="369332"/>
          </a:xfrm>
          <a:prstGeom prst="rect">
            <a:avLst/>
          </a:prstGeom>
          <a:noFill/>
        </p:spPr>
        <p:txBody>
          <a:bodyPr wrap="none" rtlCol="0">
            <a:spAutoFit/>
          </a:bodyPr>
          <a:lstStyle/>
          <a:p>
            <a:r>
              <a:rPr lang="en-US" b="1" dirty="0">
                <a:solidFill>
                  <a:srgbClr val="FF0000"/>
                </a:solidFill>
              </a:rPr>
              <a:t>Parameter distributions for 10000 virtual patients</a:t>
            </a:r>
          </a:p>
        </p:txBody>
      </p:sp>
    </p:spTree>
    <p:extLst>
      <p:ext uri="{BB962C8B-B14F-4D97-AF65-F5344CB8AC3E}">
        <p14:creationId xmlns:p14="http://schemas.microsoft.com/office/powerpoint/2010/main" val="251177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The effect of distribution shapes</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6"/>
            <a:ext cx="3860800" cy="5534781"/>
          </a:xfrm>
        </p:spPr>
        <p:txBody>
          <a:bodyPr>
            <a:normAutofit/>
          </a:bodyPr>
          <a:lstStyle/>
          <a:p>
            <a:r>
              <a:rPr lang="en-US" dirty="0"/>
              <a:t>Comparing linear versus log-normal distributions shows minimal differences, if the mean and std are matched, and N is large enough</a:t>
            </a:r>
          </a:p>
        </p:txBody>
      </p:sp>
      <p:pic>
        <p:nvPicPr>
          <p:cNvPr id="5" name="Picture 4">
            <a:extLst>
              <a:ext uri="{FF2B5EF4-FFF2-40B4-BE49-F238E27FC236}">
                <a16:creationId xmlns:a16="http://schemas.microsoft.com/office/drawing/2014/main" id="{648286E5-6536-6DA4-52C4-2E6153DEE01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313600" y="863126"/>
            <a:ext cx="6490682" cy="5901273"/>
          </a:xfrm>
          <a:prstGeom prst="rect">
            <a:avLst/>
          </a:prstGeom>
        </p:spPr>
      </p:pic>
    </p:spTree>
    <p:extLst>
      <p:ext uri="{BB962C8B-B14F-4D97-AF65-F5344CB8AC3E}">
        <p14:creationId xmlns:p14="http://schemas.microsoft.com/office/powerpoint/2010/main" val="358052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3ACF-FB0B-69F2-E347-99C6963FF3EB}"/>
              </a:ext>
            </a:extLst>
          </p:cNvPr>
          <p:cNvSpPr>
            <a:spLocks noGrp="1"/>
          </p:cNvSpPr>
          <p:nvPr>
            <p:ph type="title"/>
          </p:nvPr>
        </p:nvSpPr>
        <p:spPr/>
        <p:txBody>
          <a:bodyPr>
            <a:normAutofit fontScale="90000"/>
          </a:bodyPr>
          <a:lstStyle/>
          <a:p>
            <a:r>
              <a:rPr lang="en-US" dirty="0"/>
              <a:t>Virtual patients</a:t>
            </a:r>
          </a:p>
        </p:txBody>
      </p:sp>
      <p:sp>
        <p:nvSpPr>
          <p:cNvPr id="3" name="Content Placeholder 2">
            <a:extLst>
              <a:ext uri="{FF2B5EF4-FFF2-40B4-BE49-F238E27FC236}">
                <a16:creationId xmlns:a16="http://schemas.microsoft.com/office/drawing/2014/main" id="{EF1D193E-0CA8-699D-8208-19798A026542}"/>
              </a:ext>
            </a:extLst>
          </p:cNvPr>
          <p:cNvSpPr>
            <a:spLocks noGrp="1"/>
          </p:cNvSpPr>
          <p:nvPr>
            <p:ph idx="1"/>
          </p:nvPr>
        </p:nvSpPr>
        <p:spPr/>
        <p:txBody>
          <a:bodyPr/>
          <a:lstStyle/>
          <a:p>
            <a:r>
              <a:rPr lang="en-US" dirty="0"/>
              <a:t>Can we predict exact outcomes for an individual patient?</a:t>
            </a:r>
          </a:p>
          <a:p>
            <a:pPr lvl="1"/>
            <a:r>
              <a:rPr lang="en-US" dirty="0"/>
              <a:t>No.</a:t>
            </a:r>
          </a:p>
          <a:p>
            <a:r>
              <a:rPr lang="en-US" dirty="0"/>
              <a:t>Will we ever be able to?</a:t>
            </a:r>
          </a:p>
          <a:p>
            <a:pPr lvl="1"/>
            <a:r>
              <a:rPr lang="en-US" dirty="0"/>
              <a:t>No.</a:t>
            </a:r>
          </a:p>
        </p:txBody>
      </p:sp>
    </p:spTree>
    <p:extLst>
      <p:ext uri="{BB962C8B-B14F-4D97-AF65-F5344CB8AC3E}">
        <p14:creationId xmlns:p14="http://schemas.microsoft.com/office/powerpoint/2010/main" val="37281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The effect of imaging</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7"/>
            <a:ext cx="11021200" cy="2099414"/>
          </a:xfrm>
        </p:spPr>
        <p:txBody>
          <a:bodyPr>
            <a:normAutofit fontScale="92500" lnSpcReduction="10000"/>
          </a:bodyPr>
          <a:lstStyle/>
          <a:p>
            <a:r>
              <a:rPr lang="en-US" dirty="0"/>
              <a:t>In the approach, we apply imaging as in the clinic, sampling the solution with the frequency used in the trial, plus some (significant) noise</a:t>
            </a:r>
          </a:p>
          <a:p>
            <a:r>
              <a:rPr lang="en-US" dirty="0"/>
              <a:t>The net effect of slower imaging is to shift the PFS curve rightward, especially in the first months; and it also increases the left side of the response plot</a:t>
            </a:r>
          </a:p>
          <a:p>
            <a:r>
              <a:rPr lang="en-US" dirty="0"/>
              <a:t>There is also a detection threshold involved</a:t>
            </a:r>
          </a:p>
        </p:txBody>
      </p:sp>
      <p:pic>
        <p:nvPicPr>
          <p:cNvPr id="5" name="Picture 4">
            <a:extLst>
              <a:ext uri="{FF2B5EF4-FFF2-40B4-BE49-F238E27FC236}">
                <a16:creationId xmlns:a16="http://schemas.microsoft.com/office/drawing/2014/main" id="{781451EE-6F67-0A2D-429D-82D0E616381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7469" y="3419432"/>
            <a:ext cx="3893920" cy="3335684"/>
          </a:xfrm>
          <a:prstGeom prst="rect">
            <a:avLst/>
          </a:prstGeom>
        </p:spPr>
      </p:pic>
      <p:pic>
        <p:nvPicPr>
          <p:cNvPr id="7" name="Picture 6">
            <a:extLst>
              <a:ext uri="{FF2B5EF4-FFF2-40B4-BE49-F238E27FC236}">
                <a16:creationId xmlns:a16="http://schemas.microsoft.com/office/drawing/2014/main" id="{95BF7706-4793-F889-8A9F-FD7E05A635A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58385" y="3419432"/>
            <a:ext cx="3960551" cy="3335684"/>
          </a:xfrm>
          <a:prstGeom prst="rect">
            <a:avLst/>
          </a:prstGeom>
        </p:spPr>
      </p:pic>
      <p:pic>
        <p:nvPicPr>
          <p:cNvPr id="9" name="Picture 8">
            <a:extLst>
              <a:ext uri="{FF2B5EF4-FFF2-40B4-BE49-F238E27FC236}">
                <a16:creationId xmlns:a16="http://schemas.microsoft.com/office/drawing/2014/main" id="{D5E02F84-7C22-86A1-0C06-7F52F61997D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105932" y="3419432"/>
            <a:ext cx="3968868" cy="3335684"/>
          </a:xfrm>
          <a:prstGeom prst="rect">
            <a:avLst/>
          </a:prstGeom>
        </p:spPr>
      </p:pic>
      <p:sp>
        <p:nvSpPr>
          <p:cNvPr id="10" name="TextBox 9">
            <a:extLst>
              <a:ext uri="{FF2B5EF4-FFF2-40B4-BE49-F238E27FC236}">
                <a16:creationId xmlns:a16="http://schemas.microsoft.com/office/drawing/2014/main" id="{61C8988C-92D2-4FEF-8B31-6C260444FEC1}"/>
              </a:ext>
            </a:extLst>
          </p:cNvPr>
          <p:cNvSpPr txBox="1"/>
          <p:nvPr/>
        </p:nvSpPr>
        <p:spPr>
          <a:xfrm>
            <a:off x="1324800" y="3050100"/>
            <a:ext cx="1506438" cy="369332"/>
          </a:xfrm>
          <a:prstGeom prst="rect">
            <a:avLst/>
          </a:prstGeom>
          <a:noFill/>
        </p:spPr>
        <p:txBody>
          <a:bodyPr wrap="none" rtlCol="0">
            <a:spAutoFit/>
          </a:bodyPr>
          <a:lstStyle/>
          <a:p>
            <a:r>
              <a:rPr lang="en-US" dirty="0"/>
              <a:t>instantaneous</a:t>
            </a:r>
          </a:p>
        </p:txBody>
      </p:sp>
      <p:sp>
        <p:nvSpPr>
          <p:cNvPr id="11" name="TextBox 10">
            <a:extLst>
              <a:ext uri="{FF2B5EF4-FFF2-40B4-BE49-F238E27FC236}">
                <a16:creationId xmlns:a16="http://schemas.microsoft.com/office/drawing/2014/main" id="{0E8F076E-B6CA-30D1-4CE5-FD8605EC7958}"/>
              </a:ext>
            </a:extLst>
          </p:cNvPr>
          <p:cNvSpPr txBox="1"/>
          <p:nvPr/>
        </p:nvSpPr>
        <p:spPr>
          <a:xfrm>
            <a:off x="5231355" y="3050100"/>
            <a:ext cx="1614609" cy="369332"/>
          </a:xfrm>
          <a:prstGeom prst="rect">
            <a:avLst/>
          </a:prstGeom>
          <a:noFill/>
        </p:spPr>
        <p:txBody>
          <a:bodyPr wrap="none" rtlCol="0">
            <a:spAutoFit/>
          </a:bodyPr>
          <a:lstStyle/>
          <a:p>
            <a:r>
              <a:rPr lang="en-US" dirty="0"/>
              <a:t>3 week interval</a:t>
            </a:r>
          </a:p>
        </p:txBody>
      </p:sp>
      <p:sp>
        <p:nvSpPr>
          <p:cNvPr id="12" name="TextBox 11">
            <a:extLst>
              <a:ext uri="{FF2B5EF4-FFF2-40B4-BE49-F238E27FC236}">
                <a16:creationId xmlns:a16="http://schemas.microsoft.com/office/drawing/2014/main" id="{DB969BD1-1FD0-16DE-F823-B17DCAED3AC3}"/>
              </a:ext>
            </a:extLst>
          </p:cNvPr>
          <p:cNvSpPr txBox="1"/>
          <p:nvPr/>
        </p:nvSpPr>
        <p:spPr>
          <a:xfrm>
            <a:off x="9219775" y="3059668"/>
            <a:ext cx="1741182" cy="369332"/>
          </a:xfrm>
          <a:prstGeom prst="rect">
            <a:avLst/>
          </a:prstGeom>
          <a:noFill/>
        </p:spPr>
        <p:txBody>
          <a:bodyPr wrap="none" rtlCol="0">
            <a:spAutoFit/>
          </a:bodyPr>
          <a:lstStyle/>
          <a:p>
            <a:r>
              <a:rPr lang="en-US" dirty="0"/>
              <a:t>3 month interval</a:t>
            </a:r>
          </a:p>
        </p:txBody>
      </p:sp>
    </p:spTree>
    <p:extLst>
      <p:ext uri="{BB962C8B-B14F-4D97-AF65-F5344CB8AC3E}">
        <p14:creationId xmlns:p14="http://schemas.microsoft.com/office/powerpoint/2010/main" val="144269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The effect of cohort size</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7"/>
            <a:ext cx="11021200" cy="2099414"/>
          </a:xfrm>
        </p:spPr>
        <p:txBody>
          <a:bodyPr>
            <a:normAutofit/>
          </a:bodyPr>
          <a:lstStyle/>
          <a:p>
            <a:r>
              <a:rPr lang="en-US" dirty="0"/>
              <a:t>Variation between Phase-</a:t>
            </a:r>
            <a:r>
              <a:rPr lang="en-US" dirty="0" err="1"/>
              <a:t>i</a:t>
            </a:r>
            <a:r>
              <a:rPr lang="en-US" dirty="0"/>
              <a:t> trials depends on number of virtual patients, as well as the variance in parameters</a:t>
            </a:r>
          </a:p>
          <a:p>
            <a:r>
              <a:rPr lang="en-US" dirty="0"/>
              <a:t>Shown here are distributions with a large variance, for three different virtual cohort sizes (all cohort parameters equal), showing three repeats</a:t>
            </a:r>
          </a:p>
        </p:txBody>
      </p:sp>
      <p:sp>
        <p:nvSpPr>
          <p:cNvPr id="10" name="TextBox 9">
            <a:extLst>
              <a:ext uri="{FF2B5EF4-FFF2-40B4-BE49-F238E27FC236}">
                <a16:creationId xmlns:a16="http://schemas.microsoft.com/office/drawing/2014/main" id="{61C8988C-92D2-4FEF-8B31-6C260444FEC1}"/>
              </a:ext>
            </a:extLst>
          </p:cNvPr>
          <p:cNvSpPr txBox="1"/>
          <p:nvPr/>
        </p:nvSpPr>
        <p:spPr>
          <a:xfrm>
            <a:off x="1717878" y="3059668"/>
            <a:ext cx="683200" cy="369332"/>
          </a:xfrm>
          <a:prstGeom prst="rect">
            <a:avLst/>
          </a:prstGeom>
          <a:noFill/>
        </p:spPr>
        <p:txBody>
          <a:bodyPr wrap="none" rtlCol="0">
            <a:spAutoFit/>
          </a:bodyPr>
          <a:lstStyle/>
          <a:p>
            <a:r>
              <a:rPr lang="en-US" dirty="0"/>
              <a:t>N=30</a:t>
            </a:r>
          </a:p>
        </p:txBody>
      </p:sp>
      <p:sp>
        <p:nvSpPr>
          <p:cNvPr id="11" name="TextBox 10">
            <a:extLst>
              <a:ext uri="{FF2B5EF4-FFF2-40B4-BE49-F238E27FC236}">
                <a16:creationId xmlns:a16="http://schemas.microsoft.com/office/drawing/2014/main" id="{0E8F076E-B6CA-30D1-4CE5-FD8605EC7958}"/>
              </a:ext>
            </a:extLst>
          </p:cNvPr>
          <p:cNvSpPr txBox="1"/>
          <p:nvPr/>
        </p:nvSpPr>
        <p:spPr>
          <a:xfrm>
            <a:off x="5408342" y="3050100"/>
            <a:ext cx="800219" cy="369332"/>
          </a:xfrm>
          <a:prstGeom prst="rect">
            <a:avLst/>
          </a:prstGeom>
          <a:noFill/>
        </p:spPr>
        <p:txBody>
          <a:bodyPr wrap="none" rtlCol="0">
            <a:spAutoFit/>
          </a:bodyPr>
          <a:lstStyle/>
          <a:p>
            <a:r>
              <a:rPr lang="en-US" dirty="0"/>
              <a:t>N=100</a:t>
            </a:r>
          </a:p>
        </p:txBody>
      </p:sp>
      <p:sp>
        <p:nvSpPr>
          <p:cNvPr id="12" name="TextBox 11">
            <a:extLst>
              <a:ext uri="{FF2B5EF4-FFF2-40B4-BE49-F238E27FC236}">
                <a16:creationId xmlns:a16="http://schemas.microsoft.com/office/drawing/2014/main" id="{DB969BD1-1FD0-16DE-F823-B17DCAED3AC3}"/>
              </a:ext>
            </a:extLst>
          </p:cNvPr>
          <p:cNvSpPr txBox="1"/>
          <p:nvPr/>
        </p:nvSpPr>
        <p:spPr>
          <a:xfrm>
            <a:off x="9480027" y="3050045"/>
            <a:ext cx="1023037" cy="369332"/>
          </a:xfrm>
          <a:prstGeom prst="rect">
            <a:avLst/>
          </a:prstGeom>
          <a:noFill/>
        </p:spPr>
        <p:txBody>
          <a:bodyPr wrap="none" rtlCol="0">
            <a:spAutoFit/>
          </a:bodyPr>
          <a:lstStyle/>
          <a:p>
            <a:r>
              <a:rPr lang="en-US" dirty="0"/>
              <a:t>N = 1000</a:t>
            </a:r>
          </a:p>
        </p:txBody>
      </p:sp>
      <p:pic>
        <p:nvPicPr>
          <p:cNvPr id="4" name="Picture 3">
            <a:extLst>
              <a:ext uri="{FF2B5EF4-FFF2-40B4-BE49-F238E27FC236}">
                <a16:creationId xmlns:a16="http://schemas.microsoft.com/office/drawing/2014/main" id="{625FE848-AC1D-DC73-7D0A-F87642097F59}"/>
              </a:ext>
            </a:extLst>
          </p:cNvPr>
          <p:cNvPicPr>
            <a:picLocks noChangeAspect="1"/>
          </p:cNvPicPr>
          <p:nvPr/>
        </p:nvPicPr>
        <p:blipFill>
          <a:blip r:embed="rId2"/>
          <a:stretch>
            <a:fillRect/>
          </a:stretch>
        </p:blipFill>
        <p:spPr>
          <a:xfrm>
            <a:off x="374167" y="3419432"/>
            <a:ext cx="3407703" cy="3286924"/>
          </a:xfrm>
          <a:prstGeom prst="rect">
            <a:avLst/>
          </a:prstGeom>
        </p:spPr>
      </p:pic>
      <p:pic>
        <p:nvPicPr>
          <p:cNvPr id="6" name="Picture 5">
            <a:extLst>
              <a:ext uri="{FF2B5EF4-FFF2-40B4-BE49-F238E27FC236}">
                <a16:creationId xmlns:a16="http://schemas.microsoft.com/office/drawing/2014/main" id="{F016256C-AFDA-5A60-2EC9-EC02EB5FBB98}"/>
              </a:ext>
            </a:extLst>
          </p:cNvPr>
          <p:cNvPicPr>
            <a:picLocks noChangeAspect="1"/>
          </p:cNvPicPr>
          <p:nvPr/>
        </p:nvPicPr>
        <p:blipFill>
          <a:blip r:embed="rId3"/>
          <a:stretch>
            <a:fillRect/>
          </a:stretch>
        </p:blipFill>
        <p:spPr>
          <a:xfrm>
            <a:off x="4171939" y="3419432"/>
            <a:ext cx="3421364" cy="3267787"/>
          </a:xfrm>
          <a:prstGeom prst="rect">
            <a:avLst/>
          </a:prstGeom>
        </p:spPr>
      </p:pic>
      <p:pic>
        <p:nvPicPr>
          <p:cNvPr id="8" name="Picture 7">
            <a:extLst>
              <a:ext uri="{FF2B5EF4-FFF2-40B4-BE49-F238E27FC236}">
                <a16:creationId xmlns:a16="http://schemas.microsoft.com/office/drawing/2014/main" id="{25771F0E-C39F-C5A2-5FD9-F2E0024F022B}"/>
              </a:ext>
            </a:extLst>
          </p:cNvPr>
          <p:cNvPicPr>
            <a:picLocks noChangeAspect="1"/>
          </p:cNvPicPr>
          <p:nvPr/>
        </p:nvPicPr>
        <p:blipFill>
          <a:blip r:embed="rId4"/>
          <a:stretch>
            <a:fillRect/>
          </a:stretch>
        </p:blipFill>
        <p:spPr>
          <a:xfrm>
            <a:off x="8186541" y="3419377"/>
            <a:ext cx="3353557" cy="3267788"/>
          </a:xfrm>
          <a:prstGeom prst="rect">
            <a:avLst/>
          </a:prstGeom>
        </p:spPr>
      </p:pic>
    </p:spTree>
    <p:extLst>
      <p:ext uri="{BB962C8B-B14F-4D97-AF65-F5344CB8AC3E}">
        <p14:creationId xmlns:p14="http://schemas.microsoft.com/office/powerpoint/2010/main" val="337682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8CB167-682A-DC73-55C3-2CF1A77CA7A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081069" y="3737345"/>
            <a:ext cx="6288314" cy="2727374"/>
          </a:xfrm>
          <a:prstGeom prst="rect">
            <a:avLst/>
          </a:prstGeom>
        </p:spPr>
      </p:pic>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Control group (TPC)</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6"/>
            <a:ext cx="3173255" cy="5226277"/>
          </a:xfrm>
        </p:spPr>
        <p:txBody>
          <a:bodyPr/>
          <a:lstStyle/>
          <a:p>
            <a:r>
              <a:rPr lang="en-US" dirty="0"/>
              <a:t>PFS in the model determined as in the clinic: 20% increase on imaging</a:t>
            </a:r>
          </a:p>
          <a:p>
            <a:r>
              <a:rPr lang="en-US" dirty="0"/>
              <a:t>Best change in the model is lowest tumor volume identified on imaging (nadir for PR/SD, or first scan for progressors)</a:t>
            </a:r>
          </a:p>
        </p:txBody>
      </p:sp>
      <p:sp>
        <p:nvSpPr>
          <p:cNvPr id="8" name="TextBox 7">
            <a:extLst>
              <a:ext uri="{FF2B5EF4-FFF2-40B4-BE49-F238E27FC236}">
                <a16:creationId xmlns:a16="http://schemas.microsoft.com/office/drawing/2014/main" id="{B339DCB5-0566-9FA7-0067-BCED016DBC58}"/>
              </a:ext>
            </a:extLst>
          </p:cNvPr>
          <p:cNvSpPr txBox="1"/>
          <p:nvPr/>
        </p:nvSpPr>
        <p:spPr>
          <a:xfrm>
            <a:off x="5792410" y="5530632"/>
            <a:ext cx="3429000" cy="646331"/>
          </a:xfrm>
          <a:prstGeom prst="rect">
            <a:avLst/>
          </a:prstGeom>
          <a:noFill/>
        </p:spPr>
        <p:txBody>
          <a:bodyPr wrap="square" rtlCol="0">
            <a:spAutoFit/>
          </a:bodyPr>
          <a:lstStyle/>
          <a:p>
            <a:r>
              <a:rPr lang="en-US" b="1" dirty="0">
                <a:solidFill>
                  <a:srgbClr val="C00000"/>
                </a:solidFill>
              </a:rPr>
              <a:t>Real cohort </a:t>
            </a:r>
            <a:r>
              <a:rPr lang="en-US" dirty="0"/>
              <a:t>(n=17)</a:t>
            </a:r>
          </a:p>
          <a:p>
            <a:r>
              <a:rPr lang="en-US" b="1" dirty="0">
                <a:solidFill>
                  <a:srgbClr val="0070C0"/>
                </a:solidFill>
              </a:rPr>
              <a:t>Virtual cohort </a:t>
            </a:r>
            <a:r>
              <a:rPr lang="en-US" dirty="0"/>
              <a:t>(n=1024)</a:t>
            </a:r>
          </a:p>
        </p:txBody>
      </p:sp>
      <p:pic>
        <p:nvPicPr>
          <p:cNvPr id="10" name="Picture 9">
            <a:extLst>
              <a:ext uri="{FF2B5EF4-FFF2-40B4-BE49-F238E27FC236}">
                <a16:creationId xmlns:a16="http://schemas.microsoft.com/office/drawing/2014/main" id="{52C7C598-603B-8D24-D2F3-56ABE57307E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418666" y="189819"/>
            <a:ext cx="5613121" cy="3309204"/>
          </a:xfrm>
          <a:prstGeom prst="rect">
            <a:avLst/>
          </a:prstGeom>
        </p:spPr>
      </p:pic>
    </p:spTree>
    <p:extLst>
      <p:ext uri="{BB962C8B-B14F-4D97-AF65-F5344CB8AC3E}">
        <p14:creationId xmlns:p14="http://schemas.microsoft.com/office/powerpoint/2010/main" val="3672811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Enhertu group</a:t>
            </a:r>
          </a:p>
        </p:txBody>
      </p:sp>
      <p:pic>
        <p:nvPicPr>
          <p:cNvPr id="4" name="Picture 3">
            <a:extLst>
              <a:ext uri="{FF2B5EF4-FFF2-40B4-BE49-F238E27FC236}">
                <a16:creationId xmlns:a16="http://schemas.microsoft.com/office/drawing/2014/main" id="{A17FE107-9EBB-1337-21BB-EE6DC129C1F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38132" y="3429000"/>
            <a:ext cx="6960871" cy="3017859"/>
          </a:xfrm>
          <a:prstGeom prst="rect">
            <a:avLst/>
          </a:prstGeom>
        </p:spPr>
      </p:pic>
      <p:sp>
        <p:nvSpPr>
          <p:cNvPr id="9" name="TextBox 8">
            <a:extLst>
              <a:ext uri="{FF2B5EF4-FFF2-40B4-BE49-F238E27FC236}">
                <a16:creationId xmlns:a16="http://schemas.microsoft.com/office/drawing/2014/main" id="{0C90529B-822D-4C86-EDA7-306DB13707B8}"/>
              </a:ext>
            </a:extLst>
          </p:cNvPr>
          <p:cNvSpPr txBox="1"/>
          <p:nvPr/>
        </p:nvSpPr>
        <p:spPr>
          <a:xfrm>
            <a:off x="5333127" y="5421850"/>
            <a:ext cx="3429000" cy="646331"/>
          </a:xfrm>
          <a:prstGeom prst="rect">
            <a:avLst/>
          </a:prstGeom>
          <a:noFill/>
        </p:spPr>
        <p:txBody>
          <a:bodyPr wrap="square" rtlCol="0">
            <a:spAutoFit/>
          </a:bodyPr>
          <a:lstStyle/>
          <a:p>
            <a:r>
              <a:rPr lang="en-US" b="1" dirty="0">
                <a:solidFill>
                  <a:srgbClr val="C00000"/>
                </a:solidFill>
              </a:rPr>
              <a:t>Real cohort </a:t>
            </a:r>
            <a:r>
              <a:rPr lang="en-US" dirty="0"/>
              <a:t>(n=35)</a:t>
            </a:r>
          </a:p>
          <a:p>
            <a:r>
              <a:rPr lang="en-US" b="1" dirty="0">
                <a:solidFill>
                  <a:srgbClr val="0070C0"/>
                </a:solidFill>
              </a:rPr>
              <a:t>Virtual cohort </a:t>
            </a:r>
            <a:r>
              <a:rPr lang="en-US" dirty="0"/>
              <a:t>(n=1024)</a:t>
            </a:r>
          </a:p>
        </p:txBody>
      </p:sp>
      <p:pic>
        <p:nvPicPr>
          <p:cNvPr id="5" name="Picture 4">
            <a:extLst>
              <a:ext uri="{FF2B5EF4-FFF2-40B4-BE49-F238E27FC236}">
                <a16:creationId xmlns:a16="http://schemas.microsoft.com/office/drawing/2014/main" id="{31677ADC-3F87-2CB4-5B8E-2CFA03E95F7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64665" y="49392"/>
            <a:ext cx="5282017" cy="3160500"/>
          </a:xfrm>
          <a:prstGeom prst="rect">
            <a:avLst/>
          </a:prstGeom>
        </p:spPr>
      </p:pic>
      <p:sp>
        <p:nvSpPr>
          <p:cNvPr id="12" name="Content Placeholder 2">
            <a:extLst>
              <a:ext uri="{FF2B5EF4-FFF2-40B4-BE49-F238E27FC236}">
                <a16:creationId xmlns:a16="http://schemas.microsoft.com/office/drawing/2014/main" id="{8DB28EBE-3012-890B-FD3F-0B8FC65E1647}"/>
              </a:ext>
            </a:extLst>
          </p:cNvPr>
          <p:cNvSpPr txBox="1">
            <a:spLocks/>
          </p:cNvSpPr>
          <p:nvPr/>
        </p:nvSpPr>
        <p:spPr>
          <a:xfrm>
            <a:off x="254000" y="950686"/>
            <a:ext cx="3173255" cy="522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PFS in the model determined as in the clinic: 20% increase on imaging</a:t>
            </a:r>
          </a:p>
          <a:p>
            <a:r>
              <a:rPr lang="en-US"/>
              <a:t>Best change in the model is lowest tumor volume identified on imaging (nadir for PR/SD, or first scan for progressors)</a:t>
            </a:r>
            <a:endParaRPr lang="en-US" dirty="0"/>
          </a:p>
        </p:txBody>
      </p:sp>
    </p:spTree>
    <p:extLst>
      <p:ext uri="{BB962C8B-B14F-4D97-AF65-F5344CB8AC3E}">
        <p14:creationId xmlns:p14="http://schemas.microsoft.com/office/powerpoint/2010/main" val="3694969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p:txBody>
          <a:bodyPr>
            <a:normAutofit fontScale="90000"/>
          </a:bodyPr>
          <a:lstStyle/>
          <a:p>
            <a:r>
              <a:rPr lang="en-US" dirty="0"/>
              <a:t>Comparison</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0" y="950686"/>
            <a:ext cx="3173255" cy="5534781"/>
          </a:xfrm>
        </p:spPr>
        <p:txBody>
          <a:bodyPr>
            <a:normAutofit fontScale="92500"/>
          </a:bodyPr>
          <a:lstStyle/>
          <a:p>
            <a:r>
              <a:rPr lang="en-US" dirty="0"/>
              <a:t>Range of tumor growth rates for both cohorts set equally</a:t>
            </a:r>
          </a:p>
          <a:p>
            <a:r>
              <a:rPr lang="en-US" dirty="0"/>
              <a:t>Efficacy and evolution rate can be compared for the 2 representative virtual cohorts</a:t>
            </a:r>
          </a:p>
          <a:p>
            <a:r>
              <a:rPr lang="en-US" dirty="0"/>
              <a:t>Model predicts double efficacy and half the evolution rate as TPC cohort therapies</a:t>
            </a:r>
          </a:p>
        </p:txBody>
      </p:sp>
      <p:pic>
        <p:nvPicPr>
          <p:cNvPr id="6" name="Picture 5">
            <a:extLst>
              <a:ext uri="{FF2B5EF4-FFF2-40B4-BE49-F238E27FC236}">
                <a16:creationId xmlns:a16="http://schemas.microsoft.com/office/drawing/2014/main" id="{CCE97448-7A6B-4DE4-7F74-6D4B967E29F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492637" y="804333"/>
            <a:ext cx="8350864" cy="4953000"/>
          </a:xfrm>
          <a:prstGeom prst="rect">
            <a:avLst/>
          </a:prstGeom>
        </p:spPr>
      </p:pic>
      <p:sp>
        <p:nvSpPr>
          <p:cNvPr id="7" name="Rectangle 6">
            <a:extLst>
              <a:ext uri="{FF2B5EF4-FFF2-40B4-BE49-F238E27FC236}">
                <a16:creationId xmlns:a16="http://schemas.microsoft.com/office/drawing/2014/main" id="{0A108BFE-4F7E-03FE-6778-4E6C83F63813}"/>
              </a:ext>
            </a:extLst>
          </p:cNvPr>
          <p:cNvSpPr/>
          <p:nvPr/>
        </p:nvSpPr>
        <p:spPr>
          <a:xfrm>
            <a:off x="4332514" y="782562"/>
            <a:ext cx="1596572" cy="296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759BCF-F4A1-4F33-705A-2017122F873B}"/>
              </a:ext>
            </a:extLst>
          </p:cNvPr>
          <p:cNvSpPr/>
          <p:nvPr/>
        </p:nvSpPr>
        <p:spPr>
          <a:xfrm>
            <a:off x="7141028" y="787904"/>
            <a:ext cx="1596572" cy="296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A5D766-C587-A6CA-2063-79AEEC43144E}"/>
              </a:ext>
            </a:extLst>
          </p:cNvPr>
          <p:cNvSpPr/>
          <p:nvPr/>
        </p:nvSpPr>
        <p:spPr>
          <a:xfrm>
            <a:off x="10163469" y="773415"/>
            <a:ext cx="1596572" cy="296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90A189-A72A-ECF3-0205-42C36C78AC8D}"/>
              </a:ext>
            </a:extLst>
          </p:cNvPr>
          <p:cNvSpPr txBox="1"/>
          <p:nvPr/>
        </p:nvSpPr>
        <p:spPr>
          <a:xfrm>
            <a:off x="4447691" y="731335"/>
            <a:ext cx="4174733" cy="369332"/>
          </a:xfrm>
          <a:prstGeom prst="rect">
            <a:avLst/>
          </a:prstGeom>
          <a:noFill/>
        </p:spPr>
        <p:txBody>
          <a:bodyPr wrap="none" rtlCol="0">
            <a:spAutoFit/>
          </a:bodyPr>
          <a:lstStyle/>
          <a:p>
            <a:r>
              <a:rPr lang="en-US" dirty="0"/>
              <a:t>Growth rate		Drug efficacy</a:t>
            </a:r>
          </a:p>
        </p:txBody>
      </p:sp>
      <p:sp>
        <p:nvSpPr>
          <p:cNvPr id="5" name="TextBox 4">
            <a:extLst>
              <a:ext uri="{FF2B5EF4-FFF2-40B4-BE49-F238E27FC236}">
                <a16:creationId xmlns:a16="http://schemas.microsoft.com/office/drawing/2014/main" id="{1A282BA4-92FF-F893-E44E-F53C4C525194}"/>
              </a:ext>
            </a:extLst>
          </p:cNvPr>
          <p:cNvSpPr txBox="1"/>
          <p:nvPr/>
        </p:nvSpPr>
        <p:spPr>
          <a:xfrm>
            <a:off x="10050628" y="435428"/>
            <a:ext cx="1792607" cy="646331"/>
          </a:xfrm>
          <a:prstGeom prst="rect">
            <a:avLst/>
          </a:prstGeom>
          <a:noFill/>
        </p:spPr>
        <p:txBody>
          <a:bodyPr wrap="none" rtlCol="0">
            <a:spAutoFit/>
          </a:bodyPr>
          <a:lstStyle/>
          <a:p>
            <a:pPr algn="ctr"/>
            <a:r>
              <a:rPr lang="en-US" dirty="0"/>
              <a:t>Rate of evolution</a:t>
            </a:r>
          </a:p>
          <a:p>
            <a:pPr algn="ctr"/>
            <a:r>
              <a:rPr lang="en-US" dirty="0"/>
              <a:t>of resistance</a:t>
            </a:r>
          </a:p>
        </p:txBody>
      </p:sp>
    </p:spTree>
    <p:extLst>
      <p:ext uri="{BB962C8B-B14F-4D97-AF65-F5344CB8AC3E}">
        <p14:creationId xmlns:p14="http://schemas.microsoft.com/office/powerpoint/2010/main" val="420424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a:xfrm>
            <a:off x="338708" y="126923"/>
            <a:ext cx="10515600" cy="491219"/>
          </a:xfrm>
        </p:spPr>
        <p:txBody>
          <a:bodyPr>
            <a:normAutofit fontScale="90000"/>
          </a:bodyPr>
          <a:lstStyle/>
          <a:p>
            <a:pPr algn="l"/>
            <a:r>
              <a:rPr lang="en-US" dirty="0"/>
              <a:t>Trial-informed predictions</a:t>
            </a:r>
          </a:p>
        </p:txBody>
      </p:sp>
      <p:grpSp>
        <p:nvGrpSpPr>
          <p:cNvPr id="6" name="Group 5">
            <a:extLst>
              <a:ext uri="{FF2B5EF4-FFF2-40B4-BE49-F238E27FC236}">
                <a16:creationId xmlns:a16="http://schemas.microsoft.com/office/drawing/2014/main" id="{200E8D77-1092-A16E-1727-2687B6D7A4A4}"/>
              </a:ext>
            </a:extLst>
          </p:cNvPr>
          <p:cNvGrpSpPr/>
          <p:nvPr/>
        </p:nvGrpSpPr>
        <p:grpSpPr>
          <a:xfrm>
            <a:off x="4457424" y="681037"/>
            <a:ext cx="7139083" cy="6176963"/>
            <a:chOff x="3264171" y="510778"/>
            <a:chExt cx="5354312" cy="4632722"/>
          </a:xfrm>
        </p:grpSpPr>
        <p:pic>
          <p:nvPicPr>
            <p:cNvPr id="4" name="Picture 3">
              <a:extLst>
                <a:ext uri="{FF2B5EF4-FFF2-40B4-BE49-F238E27FC236}">
                  <a16:creationId xmlns:a16="http://schemas.microsoft.com/office/drawing/2014/main" id="{DB980CE8-0B44-06D2-95F6-D3E51A1225D3}"/>
                </a:ext>
              </a:extLst>
            </p:cNvPr>
            <p:cNvPicPr>
              <a:picLocks noChangeAspect="1"/>
            </p:cNvPicPr>
            <p:nvPr/>
          </p:nvPicPr>
          <p:blipFill>
            <a:blip r:embed="rId2"/>
            <a:stretch>
              <a:fillRect/>
            </a:stretch>
          </p:blipFill>
          <p:spPr>
            <a:xfrm>
              <a:off x="3264171" y="510778"/>
              <a:ext cx="5282929" cy="4632722"/>
            </a:xfrm>
            <a:prstGeom prst="rect">
              <a:avLst/>
            </a:prstGeom>
          </p:spPr>
        </p:pic>
        <p:sp>
          <p:nvSpPr>
            <p:cNvPr id="5" name="Rectangle 4">
              <a:extLst>
                <a:ext uri="{FF2B5EF4-FFF2-40B4-BE49-F238E27FC236}">
                  <a16:creationId xmlns:a16="http://schemas.microsoft.com/office/drawing/2014/main" id="{A719432B-D40A-77EB-AF54-2F085C6FA8C1}"/>
                </a:ext>
              </a:extLst>
            </p:cNvPr>
            <p:cNvSpPr/>
            <p:nvPr/>
          </p:nvSpPr>
          <p:spPr>
            <a:xfrm>
              <a:off x="3426372" y="3883572"/>
              <a:ext cx="5192111" cy="1103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pic>
        <p:nvPicPr>
          <p:cNvPr id="8" name="Picture 7">
            <a:extLst>
              <a:ext uri="{FF2B5EF4-FFF2-40B4-BE49-F238E27FC236}">
                <a16:creationId xmlns:a16="http://schemas.microsoft.com/office/drawing/2014/main" id="{D8B170B6-35E2-B705-78B1-170168BD049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1377406"/>
            <a:ext cx="532851" cy="425375"/>
          </a:xfrm>
          <a:prstGeom prst="rect">
            <a:avLst/>
          </a:prstGeom>
        </p:spPr>
      </p:pic>
      <p:pic>
        <p:nvPicPr>
          <p:cNvPr id="9" name="Picture 8">
            <a:extLst>
              <a:ext uri="{FF2B5EF4-FFF2-40B4-BE49-F238E27FC236}">
                <a16:creationId xmlns:a16="http://schemas.microsoft.com/office/drawing/2014/main" id="{E766F501-3D7C-0C01-A660-1D98419DBC3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659150" y="1064196"/>
            <a:ext cx="532850" cy="284634"/>
          </a:xfrm>
          <a:prstGeom prst="rect">
            <a:avLst/>
          </a:prstGeom>
        </p:spPr>
      </p:pic>
      <p:pic>
        <p:nvPicPr>
          <p:cNvPr id="10" name="Picture 9">
            <a:extLst>
              <a:ext uri="{FF2B5EF4-FFF2-40B4-BE49-F238E27FC236}">
                <a16:creationId xmlns:a16="http://schemas.microsoft.com/office/drawing/2014/main" id="{DFEAADB1-059D-A36A-E9CE-3DC219296E1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8708" y="3429000"/>
            <a:ext cx="3941580" cy="3136820"/>
          </a:xfrm>
          <a:prstGeom prst="rect">
            <a:avLst/>
          </a:prstGeom>
        </p:spPr>
      </p:pic>
      <p:pic>
        <p:nvPicPr>
          <p:cNvPr id="12" name="Picture 11">
            <a:extLst>
              <a:ext uri="{FF2B5EF4-FFF2-40B4-BE49-F238E27FC236}">
                <a16:creationId xmlns:a16="http://schemas.microsoft.com/office/drawing/2014/main" id="{9F6F6EA9-6739-DEC5-8F65-0A4AC99C5EC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7294" y="1010847"/>
            <a:ext cx="2583027" cy="2418153"/>
          </a:xfrm>
          <a:prstGeom prst="rect">
            <a:avLst/>
          </a:prstGeom>
        </p:spPr>
      </p:pic>
    </p:spTree>
    <p:extLst>
      <p:ext uri="{BB962C8B-B14F-4D97-AF65-F5344CB8AC3E}">
        <p14:creationId xmlns:p14="http://schemas.microsoft.com/office/powerpoint/2010/main" val="2830909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D8FE6-C308-2B9B-079E-8A9B5FBE8116}"/>
              </a:ext>
            </a:extLst>
          </p:cNvPr>
          <p:cNvSpPr>
            <a:spLocks noGrp="1"/>
          </p:cNvSpPr>
          <p:nvPr>
            <p:ph type="title"/>
          </p:nvPr>
        </p:nvSpPr>
        <p:spPr>
          <a:xfrm>
            <a:off x="338737" y="164648"/>
            <a:ext cx="10515600" cy="786039"/>
          </a:xfrm>
        </p:spPr>
        <p:txBody>
          <a:bodyPr/>
          <a:lstStyle/>
          <a:p>
            <a:pPr algn="l"/>
            <a:r>
              <a:rPr lang="en-US" dirty="0"/>
              <a:t>Patient-specific PFS predictions</a:t>
            </a:r>
          </a:p>
        </p:txBody>
      </p:sp>
      <p:sp>
        <p:nvSpPr>
          <p:cNvPr id="3" name="Content Placeholder 2">
            <a:extLst>
              <a:ext uri="{FF2B5EF4-FFF2-40B4-BE49-F238E27FC236}">
                <a16:creationId xmlns:a16="http://schemas.microsoft.com/office/drawing/2014/main" id="{ED11D87B-3B2D-9DCC-0986-8C0FFC3E768A}"/>
              </a:ext>
            </a:extLst>
          </p:cNvPr>
          <p:cNvSpPr>
            <a:spLocks noGrp="1"/>
          </p:cNvSpPr>
          <p:nvPr>
            <p:ph idx="1"/>
          </p:nvPr>
        </p:nvSpPr>
        <p:spPr>
          <a:xfrm>
            <a:off x="254001" y="950687"/>
            <a:ext cx="3801534" cy="1658256"/>
          </a:xfrm>
        </p:spPr>
        <p:txBody>
          <a:bodyPr>
            <a:normAutofit/>
          </a:bodyPr>
          <a:lstStyle/>
          <a:p>
            <a:r>
              <a:rPr lang="en-US" dirty="0"/>
              <a:t>Expected range of patient PFS curves for T-</a:t>
            </a:r>
            <a:r>
              <a:rPr lang="en-US" dirty="0" err="1"/>
              <a:t>DXd</a:t>
            </a:r>
            <a:r>
              <a:rPr lang="en-US" dirty="0"/>
              <a:t> (blue) and TPC (red)</a:t>
            </a:r>
          </a:p>
        </p:txBody>
      </p:sp>
      <p:pic>
        <p:nvPicPr>
          <p:cNvPr id="5" name="Picture 4">
            <a:extLst>
              <a:ext uri="{FF2B5EF4-FFF2-40B4-BE49-F238E27FC236}">
                <a16:creationId xmlns:a16="http://schemas.microsoft.com/office/drawing/2014/main" id="{2A3BD484-6F29-4861-029E-0E1ADFCDA4F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28068" y="1253227"/>
            <a:ext cx="7175609" cy="4929700"/>
          </a:xfrm>
          <a:prstGeom prst="rect">
            <a:avLst/>
          </a:prstGeom>
        </p:spPr>
      </p:pic>
      <p:graphicFrame>
        <p:nvGraphicFramePr>
          <p:cNvPr id="7" name="Table 7">
            <a:extLst>
              <a:ext uri="{FF2B5EF4-FFF2-40B4-BE49-F238E27FC236}">
                <a16:creationId xmlns:a16="http://schemas.microsoft.com/office/drawing/2014/main" id="{AB5D2C4F-32C6-3311-8D4B-B6AEDD8BDD05}"/>
              </a:ext>
            </a:extLst>
          </p:cNvPr>
          <p:cNvGraphicFramePr>
            <a:graphicFrameLocks noGrp="1"/>
          </p:cNvGraphicFramePr>
          <p:nvPr>
            <p:extLst>
              <p:ext uri="{D42A27DB-BD31-4B8C-83A1-F6EECF244321}">
                <p14:modId xmlns:p14="http://schemas.microsoft.com/office/powerpoint/2010/main" val="3380599660"/>
              </p:ext>
            </p:extLst>
          </p:nvPr>
        </p:nvGraphicFramePr>
        <p:xfrm>
          <a:off x="457202" y="2976396"/>
          <a:ext cx="3598332" cy="1524000"/>
        </p:xfrm>
        <a:graphic>
          <a:graphicData uri="http://schemas.openxmlformats.org/drawingml/2006/table">
            <a:tbl>
              <a:tblPr firstRow="1" bandRow="1">
                <a:tableStyleId>{5C22544A-7EE6-4342-B048-85BDC9FD1C3A}</a:tableStyleId>
              </a:tblPr>
              <a:tblGrid>
                <a:gridCol w="1199444">
                  <a:extLst>
                    <a:ext uri="{9D8B030D-6E8A-4147-A177-3AD203B41FA5}">
                      <a16:colId xmlns:a16="http://schemas.microsoft.com/office/drawing/2014/main" val="2235508482"/>
                    </a:ext>
                  </a:extLst>
                </a:gridCol>
                <a:gridCol w="1199444">
                  <a:extLst>
                    <a:ext uri="{9D8B030D-6E8A-4147-A177-3AD203B41FA5}">
                      <a16:colId xmlns:a16="http://schemas.microsoft.com/office/drawing/2014/main" val="3919108093"/>
                    </a:ext>
                  </a:extLst>
                </a:gridCol>
                <a:gridCol w="1199444">
                  <a:extLst>
                    <a:ext uri="{9D8B030D-6E8A-4147-A177-3AD203B41FA5}">
                      <a16:colId xmlns:a16="http://schemas.microsoft.com/office/drawing/2014/main" val="1054354557"/>
                    </a:ext>
                  </a:extLst>
                </a:gridCol>
              </a:tblGrid>
              <a:tr h="375920">
                <a:tc>
                  <a:txBody>
                    <a:bodyPr/>
                    <a:lstStyle/>
                    <a:p>
                      <a:pPr algn="ctr"/>
                      <a:r>
                        <a:rPr lang="en-US" sz="1900" dirty="0"/>
                        <a:t>PFS (</a:t>
                      </a:r>
                      <a:r>
                        <a:rPr lang="en-US" sz="1900" dirty="0" err="1"/>
                        <a:t>mo</a:t>
                      </a:r>
                      <a:r>
                        <a:rPr lang="en-US" sz="1900" dirty="0"/>
                        <a:t>)</a:t>
                      </a:r>
                    </a:p>
                  </a:txBody>
                  <a:tcPr/>
                </a:tc>
                <a:tc>
                  <a:txBody>
                    <a:bodyPr/>
                    <a:lstStyle/>
                    <a:p>
                      <a:pPr algn="ctr"/>
                      <a:r>
                        <a:rPr lang="en-US" sz="1900" dirty="0"/>
                        <a:t>TPC</a:t>
                      </a:r>
                    </a:p>
                  </a:txBody>
                  <a:tcPr/>
                </a:tc>
                <a:tc>
                  <a:txBody>
                    <a:bodyPr/>
                    <a:lstStyle/>
                    <a:p>
                      <a:pPr algn="ctr"/>
                      <a:r>
                        <a:rPr lang="en-US" sz="1900" dirty="0"/>
                        <a:t>T-</a:t>
                      </a:r>
                      <a:r>
                        <a:rPr lang="en-US" sz="1900" dirty="0" err="1"/>
                        <a:t>DXd</a:t>
                      </a:r>
                      <a:endParaRPr lang="en-US" sz="1900" dirty="0"/>
                    </a:p>
                  </a:txBody>
                  <a:tcPr/>
                </a:tc>
                <a:extLst>
                  <a:ext uri="{0D108BD9-81ED-4DB2-BD59-A6C34878D82A}">
                    <a16:rowId xmlns:a16="http://schemas.microsoft.com/office/drawing/2014/main" val="1846851055"/>
                  </a:ext>
                </a:extLst>
              </a:tr>
              <a:tr h="375920">
                <a:tc>
                  <a:txBody>
                    <a:bodyPr/>
                    <a:lstStyle/>
                    <a:p>
                      <a:pPr algn="ctr"/>
                      <a:r>
                        <a:rPr lang="en-US" sz="1900" dirty="0"/>
                        <a:t>Min</a:t>
                      </a:r>
                    </a:p>
                  </a:txBody>
                  <a:tcPr/>
                </a:tc>
                <a:tc>
                  <a:txBody>
                    <a:bodyPr/>
                    <a:lstStyle/>
                    <a:p>
                      <a:pPr algn="ctr"/>
                      <a:r>
                        <a:rPr lang="en-US" sz="1900" dirty="0"/>
                        <a:t>1.6</a:t>
                      </a:r>
                    </a:p>
                  </a:txBody>
                  <a:tcPr/>
                </a:tc>
                <a:tc>
                  <a:txBody>
                    <a:bodyPr/>
                    <a:lstStyle/>
                    <a:p>
                      <a:pPr algn="ctr"/>
                      <a:r>
                        <a:rPr lang="en-US" sz="1900" dirty="0"/>
                        <a:t>4.6</a:t>
                      </a:r>
                    </a:p>
                  </a:txBody>
                  <a:tcPr/>
                </a:tc>
                <a:extLst>
                  <a:ext uri="{0D108BD9-81ED-4DB2-BD59-A6C34878D82A}">
                    <a16:rowId xmlns:a16="http://schemas.microsoft.com/office/drawing/2014/main" val="1919770139"/>
                  </a:ext>
                </a:extLst>
              </a:tr>
              <a:tr h="375920">
                <a:tc>
                  <a:txBody>
                    <a:bodyPr/>
                    <a:lstStyle/>
                    <a:p>
                      <a:pPr algn="ctr"/>
                      <a:r>
                        <a:rPr lang="en-US" sz="1900" dirty="0"/>
                        <a:t>Avg</a:t>
                      </a:r>
                    </a:p>
                  </a:txBody>
                  <a:tcPr/>
                </a:tc>
                <a:tc>
                  <a:txBody>
                    <a:bodyPr/>
                    <a:lstStyle/>
                    <a:p>
                      <a:pPr algn="ctr"/>
                      <a:r>
                        <a:rPr lang="en-US" sz="1900" dirty="0"/>
                        <a:t>4.3</a:t>
                      </a:r>
                    </a:p>
                  </a:txBody>
                  <a:tcPr/>
                </a:tc>
                <a:tc>
                  <a:txBody>
                    <a:bodyPr/>
                    <a:lstStyle/>
                    <a:p>
                      <a:pPr algn="ctr"/>
                      <a:r>
                        <a:rPr lang="en-US" sz="1900" dirty="0"/>
                        <a:t>8.5</a:t>
                      </a:r>
                    </a:p>
                  </a:txBody>
                  <a:tcPr/>
                </a:tc>
                <a:extLst>
                  <a:ext uri="{0D108BD9-81ED-4DB2-BD59-A6C34878D82A}">
                    <a16:rowId xmlns:a16="http://schemas.microsoft.com/office/drawing/2014/main" val="2588770889"/>
                  </a:ext>
                </a:extLst>
              </a:tr>
              <a:tr h="375920">
                <a:tc>
                  <a:txBody>
                    <a:bodyPr/>
                    <a:lstStyle/>
                    <a:p>
                      <a:pPr algn="ctr"/>
                      <a:r>
                        <a:rPr lang="en-US" sz="1900" dirty="0"/>
                        <a:t>Max</a:t>
                      </a:r>
                    </a:p>
                  </a:txBody>
                  <a:tcPr/>
                </a:tc>
                <a:tc>
                  <a:txBody>
                    <a:bodyPr/>
                    <a:lstStyle/>
                    <a:p>
                      <a:pPr algn="ctr"/>
                      <a:r>
                        <a:rPr lang="en-US" sz="1900" dirty="0"/>
                        <a:t>6.0</a:t>
                      </a:r>
                    </a:p>
                  </a:txBody>
                  <a:tcPr/>
                </a:tc>
                <a:tc>
                  <a:txBody>
                    <a:bodyPr/>
                    <a:lstStyle/>
                    <a:p>
                      <a:pPr algn="ctr"/>
                      <a:r>
                        <a:rPr lang="en-US" sz="1900" dirty="0"/>
                        <a:t>10.6</a:t>
                      </a:r>
                    </a:p>
                  </a:txBody>
                  <a:tcPr/>
                </a:tc>
                <a:extLst>
                  <a:ext uri="{0D108BD9-81ED-4DB2-BD59-A6C34878D82A}">
                    <a16:rowId xmlns:a16="http://schemas.microsoft.com/office/drawing/2014/main" val="397164914"/>
                  </a:ext>
                </a:extLst>
              </a:tr>
            </a:tbl>
          </a:graphicData>
        </a:graphic>
      </p:graphicFrame>
      <p:graphicFrame>
        <p:nvGraphicFramePr>
          <p:cNvPr id="8" name="Table 7">
            <a:extLst>
              <a:ext uri="{FF2B5EF4-FFF2-40B4-BE49-F238E27FC236}">
                <a16:creationId xmlns:a16="http://schemas.microsoft.com/office/drawing/2014/main" id="{DD605B67-8A8D-A478-86F8-C5CB77098F14}"/>
              </a:ext>
            </a:extLst>
          </p:cNvPr>
          <p:cNvGraphicFramePr>
            <a:graphicFrameLocks noGrp="1"/>
          </p:cNvGraphicFramePr>
          <p:nvPr>
            <p:extLst>
              <p:ext uri="{D42A27DB-BD31-4B8C-83A1-F6EECF244321}">
                <p14:modId xmlns:p14="http://schemas.microsoft.com/office/powerpoint/2010/main" val="4282669170"/>
              </p:ext>
            </p:extLst>
          </p:nvPr>
        </p:nvGraphicFramePr>
        <p:xfrm>
          <a:off x="457202" y="4847529"/>
          <a:ext cx="3598332" cy="1524000"/>
        </p:xfrm>
        <a:graphic>
          <a:graphicData uri="http://schemas.openxmlformats.org/drawingml/2006/table">
            <a:tbl>
              <a:tblPr firstRow="1" bandRow="1">
                <a:tableStyleId>{5C22544A-7EE6-4342-B048-85BDC9FD1C3A}</a:tableStyleId>
              </a:tblPr>
              <a:tblGrid>
                <a:gridCol w="1199444">
                  <a:extLst>
                    <a:ext uri="{9D8B030D-6E8A-4147-A177-3AD203B41FA5}">
                      <a16:colId xmlns:a16="http://schemas.microsoft.com/office/drawing/2014/main" val="2235508482"/>
                    </a:ext>
                  </a:extLst>
                </a:gridCol>
                <a:gridCol w="1199444">
                  <a:extLst>
                    <a:ext uri="{9D8B030D-6E8A-4147-A177-3AD203B41FA5}">
                      <a16:colId xmlns:a16="http://schemas.microsoft.com/office/drawing/2014/main" val="3919108093"/>
                    </a:ext>
                  </a:extLst>
                </a:gridCol>
                <a:gridCol w="1199444">
                  <a:extLst>
                    <a:ext uri="{9D8B030D-6E8A-4147-A177-3AD203B41FA5}">
                      <a16:colId xmlns:a16="http://schemas.microsoft.com/office/drawing/2014/main" val="1054354557"/>
                    </a:ext>
                  </a:extLst>
                </a:gridCol>
              </a:tblGrid>
              <a:tr h="375920">
                <a:tc>
                  <a:txBody>
                    <a:bodyPr/>
                    <a:lstStyle/>
                    <a:p>
                      <a:pPr algn="ctr"/>
                      <a:r>
                        <a:rPr lang="en-US" sz="1900" dirty="0"/>
                        <a:t>TTN (</a:t>
                      </a:r>
                      <a:r>
                        <a:rPr lang="en-US" sz="1900" dirty="0" err="1"/>
                        <a:t>mo</a:t>
                      </a:r>
                      <a:r>
                        <a:rPr lang="en-US" sz="1900" dirty="0"/>
                        <a:t>)</a:t>
                      </a:r>
                    </a:p>
                  </a:txBody>
                  <a:tcPr/>
                </a:tc>
                <a:tc>
                  <a:txBody>
                    <a:bodyPr/>
                    <a:lstStyle/>
                    <a:p>
                      <a:pPr algn="ctr"/>
                      <a:r>
                        <a:rPr lang="en-US" sz="1900" dirty="0"/>
                        <a:t>TPC</a:t>
                      </a:r>
                    </a:p>
                  </a:txBody>
                  <a:tcPr/>
                </a:tc>
                <a:tc>
                  <a:txBody>
                    <a:bodyPr/>
                    <a:lstStyle/>
                    <a:p>
                      <a:pPr algn="ctr"/>
                      <a:r>
                        <a:rPr lang="en-US" sz="1900" dirty="0"/>
                        <a:t>T-</a:t>
                      </a:r>
                      <a:r>
                        <a:rPr lang="en-US" sz="1900" dirty="0" err="1"/>
                        <a:t>DXd</a:t>
                      </a:r>
                      <a:endParaRPr lang="en-US" sz="1900" dirty="0"/>
                    </a:p>
                  </a:txBody>
                  <a:tcPr/>
                </a:tc>
                <a:extLst>
                  <a:ext uri="{0D108BD9-81ED-4DB2-BD59-A6C34878D82A}">
                    <a16:rowId xmlns:a16="http://schemas.microsoft.com/office/drawing/2014/main" val="1846851055"/>
                  </a:ext>
                </a:extLst>
              </a:tr>
              <a:tr h="375920">
                <a:tc>
                  <a:txBody>
                    <a:bodyPr/>
                    <a:lstStyle/>
                    <a:p>
                      <a:pPr algn="ctr"/>
                      <a:r>
                        <a:rPr lang="en-US" sz="1900" dirty="0"/>
                        <a:t>Min</a:t>
                      </a:r>
                    </a:p>
                  </a:txBody>
                  <a:tcPr/>
                </a:tc>
                <a:tc>
                  <a:txBody>
                    <a:bodyPr/>
                    <a:lstStyle/>
                    <a:p>
                      <a:pPr algn="ctr"/>
                      <a:r>
                        <a:rPr lang="en-US" sz="1900" dirty="0"/>
                        <a:t>0</a:t>
                      </a:r>
                    </a:p>
                  </a:txBody>
                  <a:tcPr/>
                </a:tc>
                <a:tc>
                  <a:txBody>
                    <a:bodyPr/>
                    <a:lstStyle/>
                    <a:p>
                      <a:pPr algn="ctr"/>
                      <a:r>
                        <a:rPr lang="en-US" sz="1900" dirty="0"/>
                        <a:t>0.1</a:t>
                      </a:r>
                    </a:p>
                  </a:txBody>
                  <a:tcPr/>
                </a:tc>
                <a:extLst>
                  <a:ext uri="{0D108BD9-81ED-4DB2-BD59-A6C34878D82A}">
                    <a16:rowId xmlns:a16="http://schemas.microsoft.com/office/drawing/2014/main" val="1919770139"/>
                  </a:ext>
                </a:extLst>
              </a:tr>
              <a:tr h="375920">
                <a:tc>
                  <a:txBody>
                    <a:bodyPr/>
                    <a:lstStyle/>
                    <a:p>
                      <a:pPr algn="ctr"/>
                      <a:r>
                        <a:rPr lang="en-US" sz="1900" dirty="0"/>
                        <a:t>Avg</a:t>
                      </a:r>
                    </a:p>
                  </a:txBody>
                  <a:tcPr/>
                </a:tc>
                <a:tc>
                  <a:txBody>
                    <a:bodyPr/>
                    <a:lstStyle/>
                    <a:p>
                      <a:pPr algn="ctr"/>
                      <a:r>
                        <a:rPr lang="en-US" sz="1900" dirty="0"/>
                        <a:t>1.5</a:t>
                      </a:r>
                    </a:p>
                  </a:txBody>
                  <a:tcPr/>
                </a:tc>
                <a:tc>
                  <a:txBody>
                    <a:bodyPr/>
                    <a:lstStyle/>
                    <a:p>
                      <a:pPr algn="ctr"/>
                      <a:r>
                        <a:rPr lang="en-US" sz="1900" dirty="0"/>
                        <a:t>5.0</a:t>
                      </a:r>
                    </a:p>
                  </a:txBody>
                  <a:tcPr/>
                </a:tc>
                <a:extLst>
                  <a:ext uri="{0D108BD9-81ED-4DB2-BD59-A6C34878D82A}">
                    <a16:rowId xmlns:a16="http://schemas.microsoft.com/office/drawing/2014/main" val="2588770889"/>
                  </a:ext>
                </a:extLst>
              </a:tr>
              <a:tr h="375920">
                <a:tc>
                  <a:txBody>
                    <a:bodyPr/>
                    <a:lstStyle/>
                    <a:p>
                      <a:pPr algn="ctr"/>
                      <a:r>
                        <a:rPr lang="en-US" sz="1900" dirty="0"/>
                        <a:t>Max</a:t>
                      </a:r>
                    </a:p>
                  </a:txBody>
                  <a:tcPr/>
                </a:tc>
                <a:tc>
                  <a:txBody>
                    <a:bodyPr/>
                    <a:lstStyle/>
                    <a:p>
                      <a:pPr algn="ctr"/>
                      <a:r>
                        <a:rPr lang="en-US" sz="1900" dirty="0"/>
                        <a:t>3.1</a:t>
                      </a:r>
                    </a:p>
                  </a:txBody>
                  <a:tcPr/>
                </a:tc>
                <a:tc>
                  <a:txBody>
                    <a:bodyPr/>
                    <a:lstStyle/>
                    <a:p>
                      <a:pPr algn="ctr"/>
                      <a:r>
                        <a:rPr lang="en-US" sz="1900" dirty="0"/>
                        <a:t>7.2</a:t>
                      </a:r>
                    </a:p>
                  </a:txBody>
                  <a:tcPr/>
                </a:tc>
                <a:extLst>
                  <a:ext uri="{0D108BD9-81ED-4DB2-BD59-A6C34878D82A}">
                    <a16:rowId xmlns:a16="http://schemas.microsoft.com/office/drawing/2014/main" val="397164914"/>
                  </a:ext>
                </a:extLst>
              </a:tr>
            </a:tbl>
          </a:graphicData>
        </a:graphic>
      </p:graphicFrame>
      <p:pic>
        <p:nvPicPr>
          <p:cNvPr id="6" name="Picture 5">
            <a:extLst>
              <a:ext uri="{FF2B5EF4-FFF2-40B4-BE49-F238E27FC236}">
                <a16:creationId xmlns:a16="http://schemas.microsoft.com/office/drawing/2014/main" id="{9C318596-9140-BC35-D179-B6BFEA1C3F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659150" y="1377406"/>
            <a:ext cx="532851" cy="425375"/>
          </a:xfrm>
          <a:prstGeom prst="rect">
            <a:avLst/>
          </a:prstGeom>
        </p:spPr>
      </p:pic>
    </p:spTree>
    <p:extLst>
      <p:ext uri="{BB962C8B-B14F-4D97-AF65-F5344CB8AC3E}">
        <p14:creationId xmlns:p14="http://schemas.microsoft.com/office/powerpoint/2010/main" val="425866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8920B-E221-A14C-8B40-72F1C49B116E}"/>
              </a:ext>
            </a:extLst>
          </p:cNvPr>
          <p:cNvSpPr>
            <a:spLocks noGrp="1"/>
          </p:cNvSpPr>
          <p:nvPr>
            <p:ph type="title" idx="4294967295"/>
          </p:nvPr>
        </p:nvSpPr>
        <p:spPr>
          <a:xfrm>
            <a:off x="287389" y="79399"/>
            <a:ext cx="8769403" cy="697472"/>
          </a:xfrm>
        </p:spPr>
        <p:txBody>
          <a:bodyPr>
            <a:normAutofit/>
          </a:bodyPr>
          <a:lstStyle/>
          <a:p>
            <a:r>
              <a:rPr lang="en-US" sz="3600" b="1" dirty="0">
                <a:solidFill>
                  <a:schemeClr val="accent1">
                    <a:lumMod val="75000"/>
                  </a:schemeClr>
                </a:solidFill>
                <a:latin typeface="Arial" panose="020B0604020202020204" pitchFamily="34" charset="0"/>
                <a:cs typeface="Arial" panose="020B0604020202020204" pitchFamily="34" charset="0"/>
              </a:rPr>
              <a:t>Virtual Patient opportunities</a:t>
            </a:r>
          </a:p>
        </p:txBody>
      </p:sp>
      <p:sp>
        <p:nvSpPr>
          <p:cNvPr id="2" name="TextBox 1">
            <a:extLst>
              <a:ext uri="{FF2B5EF4-FFF2-40B4-BE49-F238E27FC236}">
                <a16:creationId xmlns:a16="http://schemas.microsoft.com/office/drawing/2014/main" id="{845D3775-0AA6-92B4-49A3-442D005CCC03}"/>
              </a:ext>
            </a:extLst>
          </p:cNvPr>
          <p:cNvSpPr txBox="1"/>
          <p:nvPr/>
        </p:nvSpPr>
        <p:spPr>
          <a:xfrm>
            <a:off x="287389" y="899923"/>
            <a:ext cx="11364679" cy="5632311"/>
          </a:xfrm>
          <a:prstGeom prst="rect">
            <a:avLst/>
          </a:prstGeom>
          <a:noFill/>
        </p:spPr>
        <p:txBody>
          <a:bodyPr wrap="square" rtlCol="0">
            <a:spAutoFit/>
          </a:bodyPr>
          <a:lstStyle/>
          <a:p>
            <a:pPr marL="457200" indent="-457200">
              <a:buFont typeface="Arial" panose="020B0604020202020204" pitchFamily="34" charset="0"/>
              <a:buChar char="•"/>
            </a:pPr>
            <a:r>
              <a:rPr lang="en-US" sz="2400" b="1" dirty="0"/>
              <a:t>Analysis platform for retrospective clinical data and mathematical models</a:t>
            </a:r>
          </a:p>
          <a:p>
            <a:pPr marL="914400" lvl="1" indent="-457200">
              <a:buFont typeface="Arial" panose="020B0604020202020204" pitchFamily="34" charset="0"/>
              <a:buChar char="•"/>
            </a:pPr>
            <a:r>
              <a:rPr lang="en-US" sz="2400" dirty="0"/>
              <a:t>Derive insight on disease dynamics and patient heterogeneity</a:t>
            </a:r>
          </a:p>
          <a:p>
            <a:pPr marL="914400" lvl="1" indent="-457200">
              <a:buFont typeface="Arial" panose="020B0604020202020204" pitchFamily="34" charset="0"/>
              <a:buChar char="•"/>
            </a:pPr>
            <a:r>
              <a:rPr lang="en-US" sz="2400" dirty="0"/>
              <a:t>Continuously update disease libraries to incorporate new drugs &amp; biomarkers</a:t>
            </a:r>
          </a:p>
          <a:p>
            <a:pPr lvl="1"/>
            <a:endParaRPr lang="en-US" sz="2400" dirty="0"/>
          </a:p>
          <a:p>
            <a:pPr marL="457200" indent="-457200">
              <a:buFont typeface="Arial" panose="020B0604020202020204" pitchFamily="34" charset="0"/>
              <a:buChar char="•"/>
            </a:pPr>
            <a:r>
              <a:rPr lang="en-US" sz="2400" b="1" dirty="0"/>
              <a:t>Virtual clinical trial framework for translating pre-clinical data </a:t>
            </a:r>
          </a:p>
          <a:p>
            <a:pPr marL="914400" lvl="1" indent="-457200">
              <a:buFont typeface="Arial" panose="020B0604020202020204" pitchFamily="34" charset="0"/>
              <a:buChar char="•"/>
            </a:pPr>
            <a:r>
              <a:rPr lang="en-US" sz="2400" dirty="0"/>
              <a:t>Test novel agents or combinations in virtual trials</a:t>
            </a:r>
          </a:p>
          <a:p>
            <a:pPr marL="914400" lvl="1" indent="-457200">
              <a:buFont typeface="Arial" panose="020B0604020202020204" pitchFamily="34" charset="0"/>
              <a:buChar char="•"/>
            </a:pPr>
            <a:r>
              <a:rPr lang="en-US" sz="2400" dirty="0"/>
              <a:t>Use virtual patient libraries developed from real patients</a:t>
            </a:r>
          </a:p>
          <a:p>
            <a:endParaRPr lang="en-US" sz="2400" dirty="0"/>
          </a:p>
          <a:p>
            <a:pPr marL="457200" indent="-457200">
              <a:buFont typeface="Arial" panose="020B0604020202020204" pitchFamily="34" charset="0"/>
              <a:buChar char="•"/>
            </a:pPr>
            <a:r>
              <a:rPr lang="en-US" sz="2400" b="1" dirty="0"/>
              <a:t>Framework for evolutionary therapy clinical trial design</a:t>
            </a:r>
          </a:p>
          <a:p>
            <a:pPr marL="914400" lvl="1" indent="-457200">
              <a:buFont typeface="Arial" panose="020B0604020202020204" pitchFamily="34" charset="0"/>
              <a:buChar char="•"/>
            </a:pPr>
            <a:r>
              <a:rPr lang="en-US" sz="2400" dirty="0"/>
              <a:t>Use virtual cohorts to derive optimal trial design to maximize outcomes</a:t>
            </a:r>
          </a:p>
          <a:p>
            <a:pPr marL="914400" lvl="1" indent="-457200">
              <a:buFont typeface="Arial" panose="020B0604020202020204" pitchFamily="34" charset="0"/>
              <a:buChar char="•"/>
            </a:pPr>
            <a:r>
              <a:rPr lang="en-US" sz="2400" dirty="0"/>
              <a:t>Identify data collection protocols that exploit clinical information</a:t>
            </a:r>
          </a:p>
          <a:p>
            <a:pPr lvl="1"/>
            <a:endParaRPr lang="en-US" sz="2400" dirty="0"/>
          </a:p>
          <a:p>
            <a:pPr marL="457200" indent="-457200">
              <a:buFont typeface="Arial" panose="020B0604020202020204" pitchFamily="34" charset="0"/>
              <a:buChar char="•"/>
            </a:pPr>
            <a:r>
              <a:rPr lang="en-US" sz="2400" b="1" dirty="0"/>
              <a:t>Treatment navigation (decision support) for individual patients</a:t>
            </a:r>
          </a:p>
          <a:p>
            <a:pPr marL="914400" lvl="1" indent="-457200">
              <a:buFont typeface="Arial" panose="020B0604020202020204" pitchFamily="34" charset="0"/>
              <a:buChar char="•"/>
            </a:pPr>
            <a:r>
              <a:rPr lang="en-US" sz="2400" dirty="0"/>
              <a:t>Provide decision support in real-time based on individual patient data</a:t>
            </a:r>
          </a:p>
          <a:p>
            <a:pPr marL="914400" lvl="1" indent="-457200">
              <a:buFont typeface="Arial" panose="020B0604020202020204" pitchFamily="34" charset="0"/>
              <a:buChar char="•"/>
            </a:pPr>
            <a:r>
              <a:rPr lang="en-US" sz="2400" dirty="0"/>
              <a:t>Uses retrospective data to incorporate uncertainty</a:t>
            </a:r>
          </a:p>
        </p:txBody>
      </p:sp>
    </p:spTree>
    <p:extLst>
      <p:ext uri="{BB962C8B-B14F-4D97-AF65-F5344CB8AC3E}">
        <p14:creationId xmlns:p14="http://schemas.microsoft.com/office/powerpoint/2010/main" val="343125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9B2B5-B0B1-C14B-956B-585F741A6707}"/>
              </a:ext>
            </a:extLst>
          </p:cNvPr>
          <p:cNvSpPr>
            <a:spLocks noGrp="1"/>
          </p:cNvSpPr>
          <p:nvPr>
            <p:ph type="title" idx="4294967295"/>
          </p:nvPr>
        </p:nvSpPr>
        <p:spPr>
          <a:xfrm>
            <a:off x="2227262" y="2857589"/>
            <a:ext cx="7737475" cy="949325"/>
          </a:xfrm>
        </p:spPr>
        <p:txBody>
          <a:bodyPr/>
          <a:lstStyle/>
          <a:p>
            <a:r>
              <a:rPr lang="en-US" sz="4000" b="1" dirty="0">
                <a:solidFill>
                  <a:schemeClr val="accent1">
                    <a:lumMod val="75000"/>
                  </a:schemeClr>
                </a:solidFill>
                <a:latin typeface="Arial" panose="020B0604020202020204" pitchFamily="34" charset="0"/>
                <a:cs typeface="Arial" panose="020B0604020202020204" pitchFamily="34" charset="0"/>
              </a:rPr>
              <a:t>Discussion and Questions</a:t>
            </a:r>
            <a:endParaRPr lang="en-US"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21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AA0B-B1CA-54C4-4E62-C9374E40347A}"/>
              </a:ext>
            </a:extLst>
          </p:cNvPr>
          <p:cNvSpPr>
            <a:spLocks noGrp="1"/>
          </p:cNvSpPr>
          <p:nvPr>
            <p:ph type="title"/>
          </p:nvPr>
        </p:nvSpPr>
        <p:spPr/>
        <p:txBody>
          <a:bodyPr>
            <a:normAutofit fontScale="90000"/>
          </a:bodyPr>
          <a:lstStyle/>
          <a:p>
            <a:r>
              <a:rPr lang="en-US" dirty="0"/>
              <a:t>Virtual patients: a cohort-based approach</a:t>
            </a:r>
          </a:p>
        </p:txBody>
      </p:sp>
      <p:sp>
        <p:nvSpPr>
          <p:cNvPr id="3" name="Content Placeholder 2">
            <a:extLst>
              <a:ext uri="{FF2B5EF4-FFF2-40B4-BE49-F238E27FC236}">
                <a16:creationId xmlns:a16="http://schemas.microsoft.com/office/drawing/2014/main" id="{69646D86-94D3-8BAC-FA8A-791F6C86B173}"/>
              </a:ext>
            </a:extLst>
          </p:cNvPr>
          <p:cNvSpPr>
            <a:spLocks noGrp="1"/>
          </p:cNvSpPr>
          <p:nvPr>
            <p:ph idx="1"/>
          </p:nvPr>
        </p:nvSpPr>
        <p:spPr/>
        <p:txBody>
          <a:bodyPr>
            <a:normAutofit fontScale="92500" lnSpcReduction="10000"/>
          </a:bodyPr>
          <a:lstStyle/>
          <a:p>
            <a:r>
              <a:rPr lang="en-US" dirty="0"/>
              <a:t>General principle:</a:t>
            </a:r>
          </a:p>
          <a:p>
            <a:pPr lvl="1"/>
            <a:r>
              <a:rPr lang="en-US" dirty="0"/>
              <a:t>Quality patient data</a:t>
            </a:r>
          </a:p>
          <a:p>
            <a:pPr lvl="1"/>
            <a:r>
              <a:rPr lang="en-US" dirty="0"/>
              <a:t>Biological understanding</a:t>
            </a:r>
          </a:p>
          <a:p>
            <a:pPr lvl="1"/>
            <a:r>
              <a:rPr lang="en-US" dirty="0"/>
              <a:t>Appropriate mathematical model</a:t>
            </a:r>
          </a:p>
          <a:p>
            <a:pPr lvl="1"/>
            <a:r>
              <a:rPr lang="en-US" dirty="0"/>
              <a:t>Statistical analysis</a:t>
            </a:r>
          </a:p>
          <a:p>
            <a:pPr lvl="1"/>
            <a:r>
              <a:rPr lang="en-US" dirty="0"/>
              <a:t>Informative output</a:t>
            </a:r>
          </a:p>
          <a:p>
            <a:pPr lvl="1"/>
            <a:endParaRPr lang="en-US" dirty="0"/>
          </a:p>
          <a:p>
            <a:r>
              <a:rPr lang="en-US" dirty="0"/>
              <a:t>Apply to:</a:t>
            </a:r>
          </a:p>
          <a:p>
            <a:pPr lvl="1"/>
            <a:r>
              <a:rPr lang="en-US" b="1" dirty="0"/>
              <a:t>Individual patient care (decision support)</a:t>
            </a:r>
          </a:p>
          <a:p>
            <a:pPr lvl="1"/>
            <a:r>
              <a:rPr lang="en-US" b="1" dirty="0"/>
              <a:t>Clinical trial design</a:t>
            </a:r>
          </a:p>
          <a:p>
            <a:pPr lvl="1"/>
            <a:r>
              <a:rPr lang="en-US" dirty="0"/>
              <a:t>Biomarker discovery</a:t>
            </a:r>
          </a:p>
          <a:p>
            <a:pPr lvl="1"/>
            <a:r>
              <a:rPr lang="en-US" dirty="0"/>
              <a:t>Pre-clinical translation</a:t>
            </a:r>
          </a:p>
          <a:p>
            <a:pPr lvl="1"/>
            <a:r>
              <a:rPr lang="en-US" dirty="0"/>
              <a:t>Model calibration/validation</a:t>
            </a:r>
          </a:p>
          <a:p>
            <a:pPr lvl="1"/>
            <a:r>
              <a:rPr lang="en-US" dirty="0"/>
              <a:t>Etc.</a:t>
            </a:r>
          </a:p>
        </p:txBody>
      </p:sp>
    </p:spTree>
    <p:extLst>
      <p:ext uri="{BB962C8B-B14F-4D97-AF65-F5344CB8AC3E}">
        <p14:creationId xmlns:p14="http://schemas.microsoft.com/office/powerpoint/2010/main" val="375680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5B0D-AB7F-5C94-34C2-A18B36B606FE}"/>
              </a:ext>
            </a:extLst>
          </p:cNvPr>
          <p:cNvSpPr>
            <a:spLocks noGrp="1"/>
          </p:cNvSpPr>
          <p:nvPr>
            <p:ph type="title"/>
          </p:nvPr>
        </p:nvSpPr>
        <p:spPr>
          <a:xfrm>
            <a:off x="285749" y="2884488"/>
            <a:ext cx="11620501" cy="544512"/>
          </a:xfrm>
        </p:spPr>
        <p:txBody>
          <a:bodyPr>
            <a:normAutofit fontScale="90000"/>
          </a:bodyPr>
          <a:lstStyle/>
          <a:p>
            <a:pPr algn="ctr"/>
            <a:r>
              <a:rPr lang="en-US" dirty="0"/>
              <a:t>Virtual Patients for individual clinical care</a:t>
            </a:r>
          </a:p>
        </p:txBody>
      </p:sp>
    </p:spTree>
    <p:extLst>
      <p:ext uri="{BB962C8B-B14F-4D97-AF65-F5344CB8AC3E}">
        <p14:creationId xmlns:p14="http://schemas.microsoft.com/office/powerpoint/2010/main" val="209813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CE1B-393C-2751-3724-9D2B0035DADC}"/>
              </a:ext>
            </a:extLst>
          </p:cNvPr>
          <p:cNvSpPr>
            <a:spLocks noGrp="1"/>
          </p:cNvSpPr>
          <p:nvPr>
            <p:ph type="title"/>
          </p:nvPr>
        </p:nvSpPr>
        <p:spPr>
          <a:xfrm>
            <a:off x="451116" y="281913"/>
            <a:ext cx="11040754" cy="485075"/>
          </a:xfrm>
        </p:spPr>
        <p:txBody>
          <a:bodyPr>
            <a:noAutofit/>
          </a:bodyPr>
          <a:lstStyle/>
          <a:p>
            <a:r>
              <a:rPr lang="en-US" sz="2400" dirty="0"/>
              <a:t>The history of navigation has similarities with cancer treatment</a:t>
            </a:r>
            <a:endParaRPr lang="en-US" sz="2400" dirty="0">
              <a:solidFill>
                <a:srgbClr val="C00000"/>
              </a:solidFill>
            </a:endParaRPr>
          </a:p>
        </p:txBody>
      </p:sp>
      <p:pic>
        <p:nvPicPr>
          <p:cNvPr id="4" name="Picture 3">
            <a:extLst>
              <a:ext uri="{FF2B5EF4-FFF2-40B4-BE49-F238E27FC236}">
                <a16:creationId xmlns:a16="http://schemas.microsoft.com/office/drawing/2014/main" id="{ABCD03E8-FAC3-03A2-75DB-0607E9A0B80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60837" y="4915550"/>
            <a:ext cx="743197" cy="1455747"/>
          </a:xfrm>
          <a:prstGeom prst="rect">
            <a:avLst/>
          </a:prstGeom>
        </p:spPr>
      </p:pic>
      <p:pic>
        <p:nvPicPr>
          <p:cNvPr id="11268" name="Picture 4" descr="Map - Free maps and location icons">
            <a:extLst>
              <a:ext uri="{FF2B5EF4-FFF2-40B4-BE49-F238E27FC236}">
                <a16:creationId xmlns:a16="http://schemas.microsoft.com/office/drawing/2014/main" id="{681572DB-895D-3505-C66E-B5C4AA5DA52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21162" y="3533230"/>
            <a:ext cx="1222545" cy="1222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8348CDC-8DEF-8BC7-C22E-B56E8946C9A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8268" y="870397"/>
            <a:ext cx="1408336" cy="1128638"/>
          </a:xfrm>
          <a:prstGeom prst="rect">
            <a:avLst/>
          </a:prstGeom>
        </p:spPr>
      </p:pic>
      <p:sp>
        <p:nvSpPr>
          <p:cNvPr id="6" name="TextBox 5">
            <a:extLst>
              <a:ext uri="{FF2B5EF4-FFF2-40B4-BE49-F238E27FC236}">
                <a16:creationId xmlns:a16="http://schemas.microsoft.com/office/drawing/2014/main" id="{364D4905-DA15-B474-80B0-7D074896D47E}"/>
              </a:ext>
            </a:extLst>
          </p:cNvPr>
          <p:cNvSpPr txBox="1"/>
          <p:nvPr/>
        </p:nvSpPr>
        <p:spPr>
          <a:xfrm>
            <a:off x="3765232" y="1919484"/>
            <a:ext cx="184731" cy="430887"/>
          </a:xfrm>
          <a:prstGeom prst="rect">
            <a:avLst/>
          </a:prstGeom>
          <a:noFill/>
        </p:spPr>
        <p:txBody>
          <a:bodyPr wrap="none" rtlCol="0">
            <a:spAutoFit/>
          </a:bodyPr>
          <a:lstStyle/>
          <a:p>
            <a:endParaRPr lang="en-US" sz="2200" dirty="0"/>
          </a:p>
        </p:txBody>
      </p:sp>
      <p:sp>
        <p:nvSpPr>
          <p:cNvPr id="8" name="Content Placeholder 2">
            <a:extLst>
              <a:ext uri="{FF2B5EF4-FFF2-40B4-BE49-F238E27FC236}">
                <a16:creationId xmlns:a16="http://schemas.microsoft.com/office/drawing/2014/main" id="{58984CCD-414E-AD6C-75DC-E12CC37593B9}"/>
              </a:ext>
            </a:extLst>
          </p:cNvPr>
          <p:cNvSpPr txBox="1">
            <a:spLocks/>
          </p:cNvSpPr>
          <p:nvPr/>
        </p:nvSpPr>
        <p:spPr>
          <a:xfrm>
            <a:off x="2504889" y="870397"/>
            <a:ext cx="9531926" cy="1049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Exploration and discovery of the treatment landscape </a:t>
            </a:r>
          </a:p>
          <a:p>
            <a:pPr marL="0" indent="0">
              <a:buNone/>
            </a:pPr>
            <a:r>
              <a:rPr lang="en-US" sz="2000" dirty="0"/>
              <a:t>Wide variety of treatment, low success, high toxicity</a:t>
            </a:r>
          </a:p>
          <a:p>
            <a:pPr marL="0" indent="0">
              <a:buFont typeface="Arial" panose="020B0604020202020204" pitchFamily="34" charset="0"/>
              <a:buNone/>
            </a:pPr>
            <a:r>
              <a:rPr lang="en-US" sz="2000" u="sng" dirty="0"/>
              <a:t>No predictive power</a:t>
            </a:r>
          </a:p>
        </p:txBody>
      </p:sp>
      <p:pic>
        <p:nvPicPr>
          <p:cNvPr id="13316" name="Picture 4" descr="Map Special Lineal icon">
            <a:extLst>
              <a:ext uri="{FF2B5EF4-FFF2-40B4-BE49-F238E27FC236}">
                <a16:creationId xmlns:a16="http://schemas.microsoft.com/office/drawing/2014/main" id="{81379B5A-52F0-ACDD-5502-AAD80C15E3E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996231" y="2229929"/>
            <a:ext cx="1072406" cy="1072406"/>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4F39F455-0423-CE00-D8A7-263E666802F2}"/>
              </a:ext>
            </a:extLst>
          </p:cNvPr>
          <p:cNvSpPr txBox="1">
            <a:spLocks/>
          </p:cNvSpPr>
          <p:nvPr/>
        </p:nvSpPr>
        <p:spPr>
          <a:xfrm>
            <a:off x="2504889" y="2250965"/>
            <a:ext cx="9531926" cy="10996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Standards of care for broad disease types/subtypes based on diagnosis</a:t>
            </a:r>
          </a:p>
          <a:p>
            <a:pPr marL="0" indent="0">
              <a:buFont typeface="Arial" panose="020B0604020202020204" pitchFamily="34" charset="0"/>
              <a:buNone/>
            </a:pPr>
            <a:r>
              <a:rPr lang="en-US" sz="2200" dirty="0"/>
              <a:t>One-size-fits-all means wide range of outcomes</a:t>
            </a:r>
          </a:p>
          <a:p>
            <a:pPr marL="0" indent="0">
              <a:buFont typeface="Arial" panose="020B0604020202020204" pitchFamily="34" charset="0"/>
              <a:buNone/>
            </a:pPr>
            <a:r>
              <a:rPr lang="en-US" sz="2200" dirty="0"/>
              <a:t>Statistical, cohort-based predictive power (</a:t>
            </a:r>
            <a:r>
              <a:rPr lang="en-US" sz="2200" u="sng" dirty="0"/>
              <a:t>static and not personalized</a:t>
            </a:r>
            <a:r>
              <a:rPr lang="en-US" sz="2200" dirty="0"/>
              <a:t>)</a:t>
            </a:r>
          </a:p>
        </p:txBody>
      </p:sp>
      <p:sp>
        <p:nvSpPr>
          <p:cNvPr id="3" name="Content Placeholder 2">
            <a:extLst>
              <a:ext uri="{FF2B5EF4-FFF2-40B4-BE49-F238E27FC236}">
                <a16:creationId xmlns:a16="http://schemas.microsoft.com/office/drawing/2014/main" id="{593D4655-B70D-8CF2-6854-32ADDE2CC493}"/>
              </a:ext>
            </a:extLst>
          </p:cNvPr>
          <p:cNvSpPr txBox="1">
            <a:spLocks/>
          </p:cNvSpPr>
          <p:nvPr/>
        </p:nvSpPr>
        <p:spPr>
          <a:xfrm>
            <a:off x="2504889" y="3560938"/>
            <a:ext cx="9531926" cy="1049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Personalized medicine using molecular markers</a:t>
            </a:r>
          </a:p>
          <a:p>
            <a:pPr marL="0" indent="0">
              <a:buFont typeface="Arial" panose="020B0604020202020204" pitchFamily="34" charset="0"/>
              <a:buNone/>
            </a:pPr>
            <a:r>
              <a:rPr lang="en-US" sz="2000" dirty="0"/>
              <a:t>Improved outcomes and smaller deviations for those within identified molecular subtypes</a:t>
            </a:r>
          </a:p>
          <a:p>
            <a:pPr marL="0" indent="0">
              <a:buNone/>
            </a:pPr>
            <a:r>
              <a:rPr lang="en-US" sz="2000" dirty="0"/>
              <a:t>Statistical, subcohort-based predictive power (</a:t>
            </a:r>
            <a:r>
              <a:rPr lang="en-US" sz="2000" u="sng" dirty="0"/>
              <a:t>personalized, but mostly static</a:t>
            </a:r>
            <a:r>
              <a:rPr lang="en-US" sz="2000" dirty="0"/>
              <a:t>)</a:t>
            </a:r>
          </a:p>
        </p:txBody>
      </p:sp>
      <p:sp>
        <p:nvSpPr>
          <p:cNvPr id="7" name="Content Placeholder 2">
            <a:extLst>
              <a:ext uri="{FF2B5EF4-FFF2-40B4-BE49-F238E27FC236}">
                <a16:creationId xmlns:a16="http://schemas.microsoft.com/office/drawing/2014/main" id="{4DB06C71-924C-E8F3-C9D6-A15F35E7F4A0}"/>
              </a:ext>
            </a:extLst>
          </p:cNvPr>
          <p:cNvSpPr txBox="1">
            <a:spLocks/>
          </p:cNvSpPr>
          <p:nvPr/>
        </p:nvSpPr>
        <p:spPr>
          <a:xfrm>
            <a:off x="2504889" y="5040615"/>
            <a:ext cx="9531926" cy="1049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Real-time, dynamic decision support based on longitudinal data</a:t>
            </a:r>
          </a:p>
          <a:p>
            <a:pPr marL="0" indent="0">
              <a:buFont typeface="Arial" panose="020B0604020202020204" pitchFamily="34" charset="0"/>
              <a:buNone/>
            </a:pPr>
            <a:r>
              <a:rPr lang="en-US" sz="2000" dirty="0"/>
              <a:t>Optimized outcomes based on continuous response analysis and novel data </a:t>
            </a:r>
          </a:p>
          <a:p>
            <a:pPr marL="0" indent="0">
              <a:buFont typeface="Arial" panose="020B0604020202020204" pitchFamily="34" charset="0"/>
              <a:buNone/>
            </a:pPr>
            <a:r>
              <a:rPr lang="en-US" sz="2000" dirty="0"/>
              <a:t>Individual-based predictive power (</a:t>
            </a:r>
            <a:r>
              <a:rPr lang="en-US" sz="2000" u="sng" dirty="0"/>
              <a:t>personalized and dynamic</a:t>
            </a:r>
            <a:r>
              <a:rPr lang="en-US" sz="2000" dirty="0"/>
              <a:t>) </a:t>
            </a:r>
          </a:p>
        </p:txBody>
      </p:sp>
      <p:grpSp>
        <p:nvGrpSpPr>
          <p:cNvPr id="15" name="Group 14">
            <a:extLst>
              <a:ext uri="{FF2B5EF4-FFF2-40B4-BE49-F238E27FC236}">
                <a16:creationId xmlns:a16="http://schemas.microsoft.com/office/drawing/2014/main" id="{4C01B4BD-4E17-50D3-5AD6-C3215FC4B1B4}"/>
              </a:ext>
            </a:extLst>
          </p:cNvPr>
          <p:cNvGrpSpPr/>
          <p:nvPr/>
        </p:nvGrpSpPr>
        <p:grpSpPr>
          <a:xfrm>
            <a:off x="155185" y="4836530"/>
            <a:ext cx="11881630" cy="1631505"/>
            <a:chOff x="155185" y="4836530"/>
            <a:chExt cx="11881630" cy="1631505"/>
          </a:xfrm>
        </p:grpSpPr>
        <p:sp>
          <p:nvSpPr>
            <p:cNvPr id="10" name="TextBox 9">
              <a:extLst>
                <a:ext uri="{FF2B5EF4-FFF2-40B4-BE49-F238E27FC236}">
                  <a16:creationId xmlns:a16="http://schemas.microsoft.com/office/drawing/2014/main" id="{3ED29FE9-4044-1360-ECC6-498460E5A71F}"/>
                </a:ext>
              </a:extLst>
            </p:cNvPr>
            <p:cNvSpPr txBox="1"/>
            <p:nvPr/>
          </p:nvSpPr>
          <p:spPr>
            <a:xfrm rot="16200000">
              <a:off x="76967" y="5335394"/>
              <a:ext cx="1087542" cy="646331"/>
            </a:xfrm>
            <a:prstGeom prst="rect">
              <a:avLst/>
            </a:prstGeom>
            <a:noFill/>
          </p:spPr>
          <p:txBody>
            <a:bodyPr wrap="none" rtlCol="0">
              <a:spAutoFit/>
            </a:bodyPr>
            <a:lstStyle/>
            <a:p>
              <a:pPr algn="ctr"/>
              <a:r>
                <a:rPr lang="en-US" b="1" dirty="0">
                  <a:solidFill>
                    <a:schemeClr val="accent1"/>
                  </a:solidFill>
                </a:rPr>
                <a:t>Proposed</a:t>
              </a:r>
            </a:p>
            <a:p>
              <a:pPr algn="ctr"/>
              <a:r>
                <a:rPr lang="en-US" b="1" dirty="0">
                  <a:solidFill>
                    <a:schemeClr val="accent1"/>
                  </a:solidFill>
                </a:rPr>
                <a:t>Product</a:t>
              </a:r>
            </a:p>
          </p:txBody>
        </p:sp>
        <p:sp>
          <p:nvSpPr>
            <p:cNvPr id="11" name="Rectangle 10">
              <a:extLst>
                <a:ext uri="{FF2B5EF4-FFF2-40B4-BE49-F238E27FC236}">
                  <a16:creationId xmlns:a16="http://schemas.microsoft.com/office/drawing/2014/main" id="{CDF155A1-603B-57E3-5D1A-9581E8681FA9}"/>
                </a:ext>
              </a:extLst>
            </p:cNvPr>
            <p:cNvSpPr/>
            <p:nvPr/>
          </p:nvSpPr>
          <p:spPr>
            <a:xfrm>
              <a:off x="155185" y="4836530"/>
              <a:ext cx="11881630" cy="163150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690AFC4-BF8C-0F2F-2892-3EF4220817D2}"/>
              </a:ext>
            </a:extLst>
          </p:cNvPr>
          <p:cNvGrpSpPr/>
          <p:nvPr/>
        </p:nvGrpSpPr>
        <p:grpSpPr>
          <a:xfrm>
            <a:off x="155185" y="2145989"/>
            <a:ext cx="11881630" cy="2642321"/>
            <a:chOff x="155185" y="2145989"/>
            <a:chExt cx="11881630" cy="2642321"/>
          </a:xfrm>
        </p:grpSpPr>
        <p:sp>
          <p:nvSpPr>
            <p:cNvPr id="9" name="TextBox 8">
              <a:extLst>
                <a:ext uri="{FF2B5EF4-FFF2-40B4-BE49-F238E27FC236}">
                  <a16:creationId xmlns:a16="http://schemas.microsoft.com/office/drawing/2014/main" id="{3F8D3DE0-39A9-3206-ACFD-335A68AE82FA}"/>
                </a:ext>
              </a:extLst>
            </p:cNvPr>
            <p:cNvSpPr txBox="1"/>
            <p:nvPr/>
          </p:nvSpPr>
          <p:spPr>
            <a:xfrm rot="16200000">
              <a:off x="-352226" y="3210064"/>
              <a:ext cx="1824410" cy="646331"/>
            </a:xfrm>
            <a:prstGeom prst="rect">
              <a:avLst/>
            </a:prstGeom>
            <a:noFill/>
          </p:spPr>
          <p:txBody>
            <a:bodyPr wrap="none" rtlCol="0">
              <a:spAutoFit/>
            </a:bodyPr>
            <a:lstStyle/>
            <a:p>
              <a:r>
                <a:rPr lang="en-US" b="1" dirty="0">
                  <a:solidFill>
                    <a:srgbClr val="C00000"/>
                  </a:solidFill>
                </a:rPr>
                <a:t>Current Standard</a:t>
              </a:r>
            </a:p>
            <a:p>
              <a:pPr algn="ctr"/>
              <a:r>
                <a:rPr lang="en-US" b="1" dirty="0">
                  <a:solidFill>
                    <a:srgbClr val="C00000"/>
                  </a:solidFill>
                </a:rPr>
                <a:t>Of Care</a:t>
              </a:r>
            </a:p>
          </p:txBody>
        </p:sp>
        <p:sp>
          <p:nvSpPr>
            <p:cNvPr id="12" name="Rectangle 11">
              <a:extLst>
                <a:ext uri="{FF2B5EF4-FFF2-40B4-BE49-F238E27FC236}">
                  <a16:creationId xmlns:a16="http://schemas.microsoft.com/office/drawing/2014/main" id="{76297EF5-5EE1-9A52-1D47-FB39BF8800A6}"/>
                </a:ext>
              </a:extLst>
            </p:cNvPr>
            <p:cNvSpPr/>
            <p:nvPr/>
          </p:nvSpPr>
          <p:spPr>
            <a:xfrm>
              <a:off x="155185" y="2145989"/>
              <a:ext cx="11881630" cy="2642321"/>
            </a:xfrm>
            <a:prstGeom prst="rect">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07949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297DC3-9E06-01AA-CB75-7E39212401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30108" y="1925131"/>
            <a:ext cx="5661891" cy="4050077"/>
          </a:xfrm>
          <a:prstGeom prst="rect">
            <a:avLst/>
          </a:prstGeom>
        </p:spPr>
      </p:pic>
      <p:sp>
        <p:nvSpPr>
          <p:cNvPr id="2" name="Title 1">
            <a:extLst>
              <a:ext uri="{FF2B5EF4-FFF2-40B4-BE49-F238E27FC236}">
                <a16:creationId xmlns:a16="http://schemas.microsoft.com/office/drawing/2014/main" id="{E691C54C-7207-4ED2-3B23-4CD2BDCE04C7}"/>
              </a:ext>
            </a:extLst>
          </p:cNvPr>
          <p:cNvSpPr>
            <a:spLocks noGrp="1"/>
          </p:cNvSpPr>
          <p:nvPr>
            <p:ph type="title"/>
          </p:nvPr>
        </p:nvSpPr>
        <p:spPr/>
        <p:txBody>
          <a:bodyPr>
            <a:noAutofit/>
          </a:bodyPr>
          <a:lstStyle/>
          <a:p>
            <a:r>
              <a:rPr lang="en-US" sz="2800" dirty="0"/>
              <a:t>Can we build a treatment navigation system for different cancer types?</a:t>
            </a:r>
          </a:p>
        </p:txBody>
      </p:sp>
      <p:sp>
        <p:nvSpPr>
          <p:cNvPr id="3" name="Content Placeholder 2">
            <a:extLst>
              <a:ext uri="{FF2B5EF4-FFF2-40B4-BE49-F238E27FC236}">
                <a16:creationId xmlns:a16="http://schemas.microsoft.com/office/drawing/2014/main" id="{0CAC499A-DCA1-F633-4FFC-9CAD95CE7ED1}"/>
              </a:ext>
            </a:extLst>
          </p:cNvPr>
          <p:cNvSpPr>
            <a:spLocks noGrp="1"/>
          </p:cNvSpPr>
          <p:nvPr>
            <p:ph idx="1"/>
          </p:nvPr>
        </p:nvSpPr>
        <p:spPr>
          <a:xfrm>
            <a:off x="283026" y="1244709"/>
            <a:ext cx="6561119" cy="5211509"/>
          </a:xfrm>
        </p:spPr>
        <p:txBody>
          <a:bodyPr>
            <a:normAutofit fontScale="85000" lnSpcReduction="20000"/>
          </a:bodyPr>
          <a:lstStyle/>
          <a:p>
            <a:r>
              <a:rPr lang="en-US" dirty="0"/>
              <a:t>A good system will be:</a:t>
            </a:r>
          </a:p>
          <a:p>
            <a:pPr lvl="1"/>
            <a:r>
              <a:rPr lang="en-US" b="1" dirty="0"/>
              <a:t>Human-centered</a:t>
            </a:r>
            <a:r>
              <a:rPr lang="en-US" dirty="0"/>
              <a:t>, to account for patient and clinician preferences</a:t>
            </a:r>
          </a:p>
          <a:p>
            <a:pPr lvl="1"/>
            <a:r>
              <a:rPr lang="en-US" b="1" dirty="0"/>
              <a:t>User-friendly</a:t>
            </a:r>
            <a:r>
              <a:rPr lang="en-US" dirty="0"/>
              <a:t>, to be broadly practical in SOC</a:t>
            </a:r>
          </a:p>
          <a:p>
            <a:pPr lvl="1"/>
            <a:r>
              <a:rPr lang="en-US" b="1" dirty="0"/>
              <a:t>Adaptable</a:t>
            </a:r>
            <a:r>
              <a:rPr lang="en-US" dirty="0"/>
              <a:t>, to rapidly incorporate new modalities and knowledge</a:t>
            </a:r>
          </a:p>
          <a:p>
            <a:pPr lvl="1"/>
            <a:r>
              <a:rPr lang="en-US" b="1" dirty="0"/>
              <a:t>Rapid</a:t>
            </a:r>
            <a:r>
              <a:rPr lang="en-US" dirty="0"/>
              <a:t>, to provide timely decision support</a:t>
            </a:r>
            <a:endParaRPr lang="en-US" b="1" dirty="0"/>
          </a:p>
          <a:p>
            <a:pPr lvl="1"/>
            <a:r>
              <a:rPr lang="en-US" b="1" dirty="0"/>
              <a:t>Intuitive</a:t>
            </a:r>
            <a:r>
              <a:rPr lang="en-US" dirty="0"/>
              <a:t>, to enhance clinical practice rather than replace aspects of it</a:t>
            </a:r>
          </a:p>
          <a:p>
            <a:pPr lvl="1"/>
            <a:r>
              <a:rPr lang="en-US" b="1" dirty="0"/>
              <a:t>Validated</a:t>
            </a:r>
            <a:r>
              <a:rPr lang="en-US" dirty="0"/>
              <a:t>, so that patient care is maximized, and regulatory hurdles are surpassed</a:t>
            </a:r>
          </a:p>
          <a:p>
            <a:pPr lvl="1"/>
            <a:r>
              <a:rPr lang="en-US" b="1" dirty="0"/>
              <a:t>Scalable</a:t>
            </a:r>
            <a:r>
              <a:rPr lang="en-US" dirty="0"/>
              <a:t>, to reach many patients</a:t>
            </a:r>
          </a:p>
          <a:p>
            <a:pPr lvl="1"/>
            <a:r>
              <a:rPr lang="en-US" b="1" dirty="0"/>
              <a:t>Flexible</a:t>
            </a:r>
            <a:r>
              <a:rPr lang="en-US" dirty="0"/>
              <a:t>, to accommodate differences in access to care, financial resources, and unexpected changes</a:t>
            </a:r>
          </a:p>
          <a:p>
            <a:pPr lvl="1"/>
            <a:r>
              <a:rPr lang="en-US" b="1" dirty="0"/>
              <a:t>Modular</a:t>
            </a:r>
            <a:r>
              <a:rPr lang="en-US" dirty="0"/>
              <a:t>, to accommodate specific aspects of each disease type</a:t>
            </a:r>
          </a:p>
          <a:p>
            <a:r>
              <a:rPr lang="en-US" dirty="0"/>
              <a:t>To develop such a framework, many disciplines need to be integrated and funded</a:t>
            </a:r>
          </a:p>
        </p:txBody>
      </p:sp>
      <p:sp>
        <p:nvSpPr>
          <p:cNvPr id="6" name="TextBox 5">
            <a:extLst>
              <a:ext uri="{FF2B5EF4-FFF2-40B4-BE49-F238E27FC236}">
                <a16:creationId xmlns:a16="http://schemas.microsoft.com/office/drawing/2014/main" id="{0EC2C910-4DC1-B90B-1517-05D22E237582}"/>
              </a:ext>
            </a:extLst>
          </p:cNvPr>
          <p:cNvSpPr txBox="1"/>
          <p:nvPr/>
        </p:nvSpPr>
        <p:spPr>
          <a:xfrm>
            <a:off x="283026" y="753923"/>
            <a:ext cx="11456392" cy="461665"/>
          </a:xfrm>
          <a:prstGeom prst="rect">
            <a:avLst/>
          </a:prstGeom>
          <a:noFill/>
        </p:spPr>
        <p:txBody>
          <a:bodyPr wrap="square">
            <a:spAutoFit/>
          </a:bodyPr>
          <a:lstStyle/>
          <a:p>
            <a:r>
              <a:rPr lang="en-US" sz="2400" dirty="0"/>
              <a:t>Cancer is much more complex than road navigation, but the same approaches can be used</a:t>
            </a:r>
          </a:p>
        </p:txBody>
      </p:sp>
    </p:spTree>
    <p:extLst>
      <p:ext uri="{BB962C8B-B14F-4D97-AF65-F5344CB8AC3E}">
        <p14:creationId xmlns:p14="http://schemas.microsoft.com/office/powerpoint/2010/main" val="132725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6" name="Group 1035">
            <a:extLst>
              <a:ext uri="{FF2B5EF4-FFF2-40B4-BE49-F238E27FC236}">
                <a16:creationId xmlns:a16="http://schemas.microsoft.com/office/drawing/2014/main" id="{B464DB8F-4736-DA5C-36D9-BF6E85E5B8F0}"/>
              </a:ext>
            </a:extLst>
          </p:cNvPr>
          <p:cNvGrpSpPr/>
          <p:nvPr/>
        </p:nvGrpSpPr>
        <p:grpSpPr>
          <a:xfrm>
            <a:off x="2035758" y="2802996"/>
            <a:ext cx="652070" cy="738665"/>
            <a:chOff x="622369" y="2658766"/>
            <a:chExt cx="728038" cy="824722"/>
          </a:xfrm>
        </p:grpSpPr>
        <p:pic>
          <p:nvPicPr>
            <p:cNvPr id="1033" name="Picture 1032">
              <a:extLst>
                <a:ext uri="{FF2B5EF4-FFF2-40B4-BE49-F238E27FC236}">
                  <a16:creationId xmlns:a16="http://schemas.microsoft.com/office/drawing/2014/main" id="{A3360B70-7963-9423-582A-A165C5BCA29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8620" y="2675274"/>
              <a:ext cx="674939" cy="808214"/>
            </a:xfrm>
            <a:prstGeom prst="rect">
              <a:avLst/>
            </a:prstGeom>
          </p:spPr>
        </p:pic>
        <p:sp>
          <p:nvSpPr>
            <p:cNvPr id="1034" name="Rectangle 1033">
              <a:extLst>
                <a:ext uri="{FF2B5EF4-FFF2-40B4-BE49-F238E27FC236}">
                  <a16:creationId xmlns:a16="http://schemas.microsoft.com/office/drawing/2014/main" id="{1D5AFD36-6A90-7C6F-DF47-5688662EDD15}"/>
                </a:ext>
              </a:extLst>
            </p:cNvPr>
            <p:cNvSpPr/>
            <p:nvPr/>
          </p:nvSpPr>
          <p:spPr>
            <a:xfrm>
              <a:off x="622369" y="2675274"/>
              <a:ext cx="92006" cy="101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DC8531DF-ED49-3957-1870-48A4B79B7BF7}"/>
                </a:ext>
              </a:extLst>
            </p:cNvPr>
            <p:cNvSpPr/>
            <p:nvPr/>
          </p:nvSpPr>
          <p:spPr>
            <a:xfrm>
              <a:off x="1258401" y="2658766"/>
              <a:ext cx="92006" cy="1018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1031">
            <a:extLst>
              <a:ext uri="{FF2B5EF4-FFF2-40B4-BE49-F238E27FC236}">
                <a16:creationId xmlns:a16="http://schemas.microsoft.com/office/drawing/2014/main" id="{D01F66D3-7B67-FE6B-09C0-4C046D0425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626" t="8413" r="38320" b="7992"/>
          <a:stretch/>
        </p:blipFill>
        <p:spPr>
          <a:xfrm>
            <a:off x="1810148" y="1626210"/>
            <a:ext cx="521399" cy="567870"/>
          </a:xfrm>
          <a:prstGeom prst="rect">
            <a:avLst/>
          </a:prstGeom>
        </p:spPr>
      </p:pic>
      <p:sp>
        <p:nvSpPr>
          <p:cNvPr id="2" name="Title 1">
            <a:extLst>
              <a:ext uri="{FF2B5EF4-FFF2-40B4-BE49-F238E27FC236}">
                <a16:creationId xmlns:a16="http://schemas.microsoft.com/office/drawing/2014/main" id="{5F02726B-5E92-AED0-4BC2-94528EE8D01E}"/>
              </a:ext>
            </a:extLst>
          </p:cNvPr>
          <p:cNvSpPr>
            <a:spLocks noGrp="1"/>
          </p:cNvSpPr>
          <p:nvPr>
            <p:ph type="title"/>
          </p:nvPr>
        </p:nvSpPr>
        <p:spPr>
          <a:xfrm>
            <a:off x="283027" y="136526"/>
            <a:ext cx="7088153" cy="544512"/>
          </a:xfrm>
        </p:spPr>
        <p:txBody>
          <a:bodyPr>
            <a:noAutofit/>
          </a:bodyPr>
          <a:lstStyle/>
          <a:p>
            <a:r>
              <a:rPr lang="en-US" sz="3200" dirty="0"/>
              <a:t>Building a modular translational system</a:t>
            </a:r>
          </a:p>
        </p:txBody>
      </p:sp>
      <p:sp>
        <p:nvSpPr>
          <p:cNvPr id="18" name="TextBox 17">
            <a:extLst>
              <a:ext uri="{FF2B5EF4-FFF2-40B4-BE49-F238E27FC236}">
                <a16:creationId xmlns:a16="http://schemas.microsoft.com/office/drawing/2014/main" id="{F6029ABA-C14B-2132-7F4C-13617ED1570F}"/>
              </a:ext>
            </a:extLst>
          </p:cNvPr>
          <p:cNvSpPr txBox="1"/>
          <p:nvPr/>
        </p:nvSpPr>
        <p:spPr>
          <a:xfrm>
            <a:off x="443155" y="954526"/>
            <a:ext cx="3106302" cy="646331"/>
          </a:xfrm>
          <a:prstGeom prst="rect">
            <a:avLst/>
          </a:prstGeom>
          <a:noFill/>
        </p:spPr>
        <p:txBody>
          <a:bodyPr wrap="square" rtlCol="0">
            <a:spAutoFit/>
          </a:bodyPr>
          <a:lstStyle/>
          <a:p>
            <a:pPr algn="ctr"/>
            <a:r>
              <a:rPr lang="en-US" b="1" dirty="0">
                <a:solidFill>
                  <a:schemeClr val="accent5">
                    <a:lumMod val="50000"/>
                  </a:schemeClr>
                </a:solidFill>
              </a:rPr>
              <a:t>Software:</a:t>
            </a:r>
            <a:r>
              <a:rPr lang="en-US" dirty="0">
                <a:solidFill>
                  <a:schemeClr val="accent5">
                    <a:lumMod val="50000"/>
                  </a:schemeClr>
                </a:solidFill>
              </a:rPr>
              <a:t> </a:t>
            </a:r>
          </a:p>
          <a:p>
            <a:pPr algn="ctr"/>
            <a:r>
              <a:rPr lang="en-US" b="1" dirty="0">
                <a:solidFill>
                  <a:schemeClr val="accent5">
                    <a:lumMod val="50000"/>
                  </a:schemeClr>
                </a:solidFill>
              </a:rPr>
              <a:t>Disease-specific module</a:t>
            </a:r>
          </a:p>
        </p:txBody>
      </p:sp>
      <p:sp>
        <p:nvSpPr>
          <p:cNvPr id="22" name="Oval 21">
            <a:extLst>
              <a:ext uri="{FF2B5EF4-FFF2-40B4-BE49-F238E27FC236}">
                <a16:creationId xmlns:a16="http://schemas.microsoft.com/office/drawing/2014/main" id="{74F288B0-20BD-94B4-8260-7789777A7227}"/>
              </a:ext>
            </a:extLst>
          </p:cNvPr>
          <p:cNvSpPr/>
          <p:nvPr/>
        </p:nvSpPr>
        <p:spPr>
          <a:xfrm>
            <a:off x="161390" y="4898258"/>
            <a:ext cx="1088212" cy="1355944"/>
          </a:xfrm>
          <a:prstGeom prst="ellipse">
            <a:avLst/>
          </a:prstGeom>
          <a:solidFill>
            <a:srgbClr val="55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BA6D8A-EBD8-6B5A-CCC8-4DD835DBA4C5}"/>
              </a:ext>
            </a:extLst>
          </p:cNvPr>
          <p:cNvSpPr/>
          <p:nvPr/>
        </p:nvSpPr>
        <p:spPr>
          <a:xfrm>
            <a:off x="13667" y="4729843"/>
            <a:ext cx="608702" cy="16092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633409-EAEA-197A-D985-6F1237A8687A}"/>
              </a:ext>
            </a:extLst>
          </p:cNvPr>
          <p:cNvSpPr/>
          <p:nvPr/>
        </p:nvSpPr>
        <p:spPr>
          <a:xfrm>
            <a:off x="161390" y="5268911"/>
            <a:ext cx="627737" cy="144087"/>
          </a:xfrm>
          <a:prstGeom prst="rect">
            <a:avLst/>
          </a:prstGeom>
          <a:solidFill>
            <a:srgbClr val="55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E54CBB6-A228-E831-C7D1-AB82D2DFCC41}"/>
              </a:ext>
            </a:extLst>
          </p:cNvPr>
          <p:cNvSpPr/>
          <p:nvPr/>
        </p:nvSpPr>
        <p:spPr>
          <a:xfrm>
            <a:off x="161389" y="5755079"/>
            <a:ext cx="627737" cy="144087"/>
          </a:xfrm>
          <a:prstGeom prst="rect">
            <a:avLst/>
          </a:prstGeom>
          <a:solidFill>
            <a:srgbClr val="5555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45899BF-B9D6-13F1-CF7A-9A471EB50A16}"/>
              </a:ext>
            </a:extLst>
          </p:cNvPr>
          <p:cNvSpPr txBox="1"/>
          <p:nvPr/>
        </p:nvSpPr>
        <p:spPr>
          <a:xfrm>
            <a:off x="1076590" y="5110892"/>
            <a:ext cx="2452540" cy="954107"/>
          </a:xfrm>
          <a:prstGeom prst="rect">
            <a:avLst/>
          </a:prstGeom>
          <a:noFill/>
        </p:spPr>
        <p:txBody>
          <a:bodyPr wrap="square" rtlCol="0">
            <a:spAutoFit/>
          </a:bodyPr>
          <a:lstStyle/>
          <a:p>
            <a:pPr algn="ctr"/>
            <a:r>
              <a:rPr lang="en-US" sz="1400" b="1" dirty="0">
                <a:solidFill>
                  <a:schemeClr val="accent5">
                    <a:lumMod val="50000"/>
                  </a:schemeClr>
                </a:solidFill>
              </a:rPr>
              <a:t>Power: Funding</a:t>
            </a:r>
          </a:p>
          <a:p>
            <a:pPr algn="ctr"/>
            <a:r>
              <a:rPr lang="en-US" sz="1400" dirty="0">
                <a:solidFill>
                  <a:srgbClr val="C00000"/>
                </a:solidFill>
              </a:rPr>
              <a:t>Institutional trial support</a:t>
            </a:r>
          </a:p>
          <a:p>
            <a:pPr algn="ctr"/>
            <a:r>
              <a:rPr lang="en-US" sz="1400" dirty="0">
                <a:solidFill>
                  <a:srgbClr val="C00000"/>
                </a:solidFill>
              </a:rPr>
              <a:t>Grant funding</a:t>
            </a:r>
          </a:p>
          <a:p>
            <a:pPr algn="ctr"/>
            <a:r>
              <a:rPr lang="en-US" sz="1400" dirty="0">
                <a:solidFill>
                  <a:srgbClr val="C00000"/>
                </a:solidFill>
              </a:rPr>
              <a:t>Industry &amp; capital partnership</a:t>
            </a:r>
          </a:p>
        </p:txBody>
      </p:sp>
      <p:sp>
        <p:nvSpPr>
          <p:cNvPr id="49" name="TextBox 48">
            <a:extLst>
              <a:ext uri="{FF2B5EF4-FFF2-40B4-BE49-F238E27FC236}">
                <a16:creationId xmlns:a16="http://schemas.microsoft.com/office/drawing/2014/main" id="{4EA092A1-C93A-99CF-F92C-66A203110E3D}"/>
              </a:ext>
            </a:extLst>
          </p:cNvPr>
          <p:cNvSpPr txBox="1"/>
          <p:nvPr/>
        </p:nvSpPr>
        <p:spPr>
          <a:xfrm>
            <a:off x="361721" y="2604654"/>
            <a:ext cx="1283075" cy="584775"/>
          </a:xfrm>
          <a:prstGeom prst="rect">
            <a:avLst/>
          </a:prstGeom>
          <a:noFill/>
        </p:spPr>
        <p:txBody>
          <a:bodyPr wrap="square" rtlCol="0">
            <a:spAutoFit/>
          </a:bodyPr>
          <a:lstStyle/>
          <a:p>
            <a:r>
              <a:rPr lang="en-US" sz="1600" dirty="0">
                <a:solidFill>
                  <a:srgbClr val="C00000"/>
                </a:solidFill>
              </a:rPr>
              <a:t>Experimental</a:t>
            </a:r>
          </a:p>
          <a:p>
            <a:r>
              <a:rPr lang="en-US" sz="1600" dirty="0">
                <a:solidFill>
                  <a:srgbClr val="C00000"/>
                </a:solidFill>
              </a:rPr>
              <a:t>  data</a:t>
            </a:r>
            <a:endParaRPr lang="en-US" dirty="0">
              <a:solidFill>
                <a:srgbClr val="C00000"/>
              </a:solidFill>
            </a:endParaRPr>
          </a:p>
        </p:txBody>
      </p:sp>
      <p:pic>
        <p:nvPicPr>
          <p:cNvPr id="52" name="Picture 51">
            <a:extLst>
              <a:ext uri="{FF2B5EF4-FFF2-40B4-BE49-F238E27FC236}">
                <a16:creationId xmlns:a16="http://schemas.microsoft.com/office/drawing/2014/main" id="{673D1DFB-880F-4DC6-6F2D-A970A133A5B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347179" y="5224839"/>
            <a:ext cx="669644" cy="164741"/>
          </a:xfrm>
          <a:prstGeom prst="rect">
            <a:avLst/>
          </a:prstGeom>
        </p:spPr>
      </p:pic>
      <p:pic>
        <p:nvPicPr>
          <p:cNvPr id="53" name="Picture 52">
            <a:extLst>
              <a:ext uri="{FF2B5EF4-FFF2-40B4-BE49-F238E27FC236}">
                <a16:creationId xmlns:a16="http://schemas.microsoft.com/office/drawing/2014/main" id="{0E5182F0-4F9A-787C-BF94-4E4CAC557896}"/>
              </a:ext>
            </a:extLst>
          </p:cNvPr>
          <p:cNvPicPr>
            <a:picLocks noChangeAspect="1"/>
          </p:cNvPicPr>
          <p:nvPr/>
        </p:nvPicPr>
        <p:blipFill>
          <a:blip r:embed="rId5"/>
          <a:stretch>
            <a:fillRect/>
          </a:stretch>
        </p:blipFill>
        <p:spPr>
          <a:xfrm>
            <a:off x="3592408" y="5788151"/>
            <a:ext cx="491040" cy="191825"/>
          </a:xfrm>
          <a:prstGeom prst="rect">
            <a:avLst/>
          </a:prstGeom>
          <a:noFill/>
        </p:spPr>
      </p:pic>
      <p:pic>
        <p:nvPicPr>
          <p:cNvPr id="54" name="Picture 53">
            <a:extLst>
              <a:ext uri="{FF2B5EF4-FFF2-40B4-BE49-F238E27FC236}">
                <a16:creationId xmlns:a16="http://schemas.microsoft.com/office/drawing/2014/main" id="{4F6E67C5-1983-7EFF-E093-AB5E291A25C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323559" y="3735339"/>
            <a:ext cx="1232525" cy="411621"/>
          </a:xfrm>
          <a:prstGeom prst="rect">
            <a:avLst/>
          </a:prstGeom>
        </p:spPr>
      </p:pic>
      <p:sp>
        <p:nvSpPr>
          <p:cNvPr id="62" name="TextBox 61">
            <a:extLst>
              <a:ext uri="{FF2B5EF4-FFF2-40B4-BE49-F238E27FC236}">
                <a16:creationId xmlns:a16="http://schemas.microsoft.com/office/drawing/2014/main" id="{6BF51920-D52F-BB12-FD7B-4B3B431B36BA}"/>
              </a:ext>
            </a:extLst>
          </p:cNvPr>
          <p:cNvSpPr txBox="1"/>
          <p:nvPr/>
        </p:nvSpPr>
        <p:spPr>
          <a:xfrm>
            <a:off x="2228739" y="2131925"/>
            <a:ext cx="1528355" cy="738664"/>
          </a:xfrm>
          <a:prstGeom prst="rect">
            <a:avLst/>
          </a:prstGeom>
          <a:noFill/>
        </p:spPr>
        <p:txBody>
          <a:bodyPr wrap="square" rtlCol="0">
            <a:spAutoFit/>
          </a:bodyPr>
          <a:lstStyle/>
          <a:p>
            <a:pPr algn="ctr"/>
            <a:r>
              <a:rPr lang="en-US" sz="1400" dirty="0">
                <a:solidFill>
                  <a:srgbClr val="C00000"/>
                </a:solidFill>
              </a:rPr>
              <a:t>Biological &amp; Epidemiological knowledge</a:t>
            </a:r>
          </a:p>
        </p:txBody>
      </p:sp>
      <p:sp>
        <p:nvSpPr>
          <p:cNvPr id="1024" name="TextBox 1023">
            <a:extLst>
              <a:ext uri="{FF2B5EF4-FFF2-40B4-BE49-F238E27FC236}">
                <a16:creationId xmlns:a16="http://schemas.microsoft.com/office/drawing/2014/main" id="{B8F55316-FD41-9A55-33B8-E13FA150F499}"/>
              </a:ext>
            </a:extLst>
          </p:cNvPr>
          <p:cNvSpPr txBox="1"/>
          <p:nvPr/>
        </p:nvSpPr>
        <p:spPr>
          <a:xfrm>
            <a:off x="449040" y="1529748"/>
            <a:ext cx="1484734" cy="369332"/>
          </a:xfrm>
          <a:prstGeom prst="rect">
            <a:avLst/>
          </a:prstGeom>
          <a:noFill/>
        </p:spPr>
        <p:txBody>
          <a:bodyPr wrap="square">
            <a:spAutoFit/>
          </a:bodyPr>
          <a:lstStyle/>
          <a:p>
            <a:pPr algn="ctr"/>
            <a:r>
              <a:rPr lang="en-US" dirty="0">
                <a:solidFill>
                  <a:srgbClr val="C00000"/>
                </a:solidFill>
              </a:rPr>
              <a:t>Clinical data</a:t>
            </a:r>
          </a:p>
        </p:txBody>
      </p:sp>
      <p:pic>
        <p:nvPicPr>
          <p:cNvPr id="1030" name="Picture 6">
            <a:extLst>
              <a:ext uri="{FF2B5EF4-FFF2-40B4-BE49-F238E27FC236}">
                <a16:creationId xmlns:a16="http://schemas.microsoft.com/office/drawing/2014/main" id="{822B0216-4726-8446-16B2-9E2D99D27CBF}"/>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3298833" y="5417206"/>
            <a:ext cx="860215" cy="38062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a:extLst>
              <a:ext uri="{FF2B5EF4-FFF2-40B4-BE49-F238E27FC236}">
                <a16:creationId xmlns:a16="http://schemas.microsoft.com/office/drawing/2014/main" id="{02F07A67-5769-9982-7F9B-1353A6E52B3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5400000">
            <a:off x="785474" y="1747731"/>
            <a:ext cx="473650" cy="1283074"/>
          </a:xfrm>
          <a:prstGeom prst="rect">
            <a:avLst/>
          </a:prstGeom>
        </p:spPr>
      </p:pic>
      <p:sp>
        <p:nvSpPr>
          <p:cNvPr id="1029" name="TextBox 1028">
            <a:extLst>
              <a:ext uri="{FF2B5EF4-FFF2-40B4-BE49-F238E27FC236}">
                <a16:creationId xmlns:a16="http://schemas.microsoft.com/office/drawing/2014/main" id="{22110C2F-0D19-4E38-B234-BD72576126F4}"/>
              </a:ext>
            </a:extLst>
          </p:cNvPr>
          <p:cNvSpPr txBox="1"/>
          <p:nvPr/>
        </p:nvSpPr>
        <p:spPr>
          <a:xfrm>
            <a:off x="774255" y="3457348"/>
            <a:ext cx="2291711" cy="369332"/>
          </a:xfrm>
          <a:prstGeom prst="rect">
            <a:avLst/>
          </a:prstGeom>
          <a:noFill/>
        </p:spPr>
        <p:txBody>
          <a:bodyPr wrap="square">
            <a:spAutoFit/>
          </a:bodyPr>
          <a:lstStyle/>
          <a:p>
            <a:pPr algn="ctr"/>
            <a:r>
              <a:rPr lang="en-US" dirty="0">
                <a:solidFill>
                  <a:srgbClr val="C00000"/>
                </a:solidFill>
              </a:rPr>
              <a:t>Mathematical models</a:t>
            </a:r>
          </a:p>
        </p:txBody>
      </p:sp>
      <p:pic>
        <p:nvPicPr>
          <p:cNvPr id="1031" name="Picture 1030">
            <a:extLst>
              <a:ext uri="{FF2B5EF4-FFF2-40B4-BE49-F238E27FC236}">
                <a16:creationId xmlns:a16="http://schemas.microsoft.com/office/drawing/2014/main" id="{694CEE4E-2C77-96C0-5B9F-BA0D212950A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435084" y="1513880"/>
            <a:ext cx="969982" cy="639623"/>
          </a:xfrm>
          <a:prstGeom prst="rect">
            <a:avLst/>
          </a:prstGeom>
        </p:spPr>
      </p:pic>
      <p:grpSp>
        <p:nvGrpSpPr>
          <p:cNvPr id="1042" name="Group 1041">
            <a:extLst>
              <a:ext uri="{FF2B5EF4-FFF2-40B4-BE49-F238E27FC236}">
                <a16:creationId xmlns:a16="http://schemas.microsoft.com/office/drawing/2014/main" id="{FC2C80C7-4EF5-F179-54E9-BAA1223CFDEB}"/>
              </a:ext>
            </a:extLst>
          </p:cNvPr>
          <p:cNvGrpSpPr/>
          <p:nvPr/>
        </p:nvGrpSpPr>
        <p:grpSpPr>
          <a:xfrm>
            <a:off x="264338" y="849453"/>
            <a:ext cx="3419600" cy="3419856"/>
            <a:chOff x="264338" y="849453"/>
            <a:chExt cx="3419600" cy="3419856"/>
          </a:xfrm>
        </p:grpSpPr>
        <p:sp>
          <p:nvSpPr>
            <p:cNvPr id="56" name="Oval 55">
              <a:extLst>
                <a:ext uri="{FF2B5EF4-FFF2-40B4-BE49-F238E27FC236}">
                  <a16:creationId xmlns:a16="http://schemas.microsoft.com/office/drawing/2014/main" id="{5F7F5D5C-A59B-9DB4-5195-B3EA34E81174}"/>
                </a:ext>
              </a:extLst>
            </p:cNvPr>
            <p:cNvSpPr/>
            <p:nvPr/>
          </p:nvSpPr>
          <p:spPr>
            <a:xfrm>
              <a:off x="1825370" y="2410602"/>
              <a:ext cx="297536" cy="297558"/>
            </a:xfrm>
            <a:prstGeom prst="ellipse">
              <a:avLst/>
            </a:prstGeom>
            <a:noFill/>
            <a:ln w="88900">
              <a:solidFill>
                <a:srgbClr val="55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DE4A65-CAF8-71DB-B19B-9128B809BE7F}"/>
                </a:ext>
              </a:extLst>
            </p:cNvPr>
            <p:cNvSpPr/>
            <p:nvPr/>
          </p:nvSpPr>
          <p:spPr>
            <a:xfrm>
              <a:off x="1725683" y="2310907"/>
              <a:ext cx="496910" cy="496948"/>
            </a:xfrm>
            <a:prstGeom prst="ellipse">
              <a:avLst/>
            </a:prstGeom>
            <a:noFill/>
            <a:ln w="25400">
              <a:solidFill>
                <a:srgbClr val="55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86ECE48-8D70-F1C3-EDAB-3C3AA4E161A2}"/>
                </a:ext>
              </a:extLst>
            </p:cNvPr>
            <p:cNvSpPr/>
            <p:nvPr/>
          </p:nvSpPr>
          <p:spPr>
            <a:xfrm>
              <a:off x="264338" y="849453"/>
              <a:ext cx="3419600" cy="3419856"/>
            </a:xfrm>
            <a:prstGeom prst="ellipse">
              <a:avLst/>
            </a:prstGeom>
            <a:noFill/>
            <a:ln w="88900">
              <a:solidFill>
                <a:srgbClr val="55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7" name="Picture 1036">
            <a:extLst>
              <a:ext uri="{FF2B5EF4-FFF2-40B4-BE49-F238E27FC236}">
                <a16:creationId xmlns:a16="http://schemas.microsoft.com/office/drawing/2014/main" id="{078966C5-A5F4-E4CA-2ED9-3057E642B96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771368" y="2880255"/>
            <a:ext cx="566824" cy="643768"/>
          </a:xfrm>
          <a:prstGeom prst="rect">
            <a:avLst/>
          </a:prstGeom>
        </p:spPr>
      </p:pic>
      <p:pic>
        <p:nvPicPr>
          <p:cNvPr id="1039" name="Picture 1038">
            <a:extLst>
              <a:ext uri="{FF2B5EF4-FFF2-40B4-BE49-F238E27FC236}">
                <a16:creationId xmlns:a16="http://schemas.microsoft.com/office/drawing/2014/main" id="{7F64B5F0-7F18-477C-26E8-3C7A58F0AB06}"/>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70923" y="2891312"/>
            <a:ext cx="625534" cy="586017"/>
          </a:xfrm>
          <a:prstGeom prst="rect">
            <a:avLst/>
          </a:prstGeom>
        </p:spPr>
      </p:pic>
      <p:grpSp>
        <p:nvGrpSpPr>
          <p:cNvPr id="3" name="Group 2">
            <a:extLst>
              <a:ext uri="{FF2B5EF4-FFF2-40B4-BE49-F238E27FC236}">
                <a16:creationId xmlns:a16="http://schemas.microsoft.com/office/drawing/2014/main" id="{D0FE7116-7982-AA4E-4DFC-15D050874511}"/>
              </a:ext>
            </a:extLst>
          </p:cNvPr>
          <p:cNvGrpSpPr/>
          <p:nvPr/>
        </p:nvGrpSpPr>
        <p:grpSpPr>
          <a:xfrm>
            <a:off x="6983263" y="4140808"/>
            <a:ext cx="4843480" cy="2391538"/>
            <a:chOff x="6983263" y="4140808"/>
            <a:chExt cx="4843480" cy="2391538"/>
          </a:xfrm>
        </p:grpSpPr>
        <p:grpSp>
          <p:nvGrpSpPr>
            <p:cNvPr id="4" name="Group 3">
              <a:extLst>
                <a:ext uri="{FF2B5EF4-FFF2-40B4-BE49-F238E27FC236}">
                  <a16:creationId xmlns:a16="http://schemas.microsoft.com/office/drawing/2014/main" id="{792C092F-9541-CBD8-BF53-FA32520D5357}"/>
                </a:ext>
              </a:extLst>
            </p:cNvPr>
            <p:cNvGrpSpPr/>
            <p:nvPr/>
          </p:nvGrpSpPr>
          <p:grpSpPr>
            <a:xfrm>
              <a:off x="7371180" y="4140808"/>
              <a:ext cx="4455563" cy="2391538"/>
              <a:chOff x="7371180" y="4140808"/>
              <a:chExt cx="4455563" cy="2391538"/>
            </a:xfrm>
          </p:grpSpPr>
          <p:pic>
            <p:nvPicPr>
              <p:cNvPr id="6" name="Picture 5">
                <a:extLst>
                  <a:ext uri="{FF2B5EF4-FFF2-40B4-BE49-F238E27FC236}">
                    <a16:creationId xmlns:a16="http://schemas.microsoft.com/office/drawing/2014/main" id="{321C4A5B-88ED-085C-D412-312A2994F66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371180" y="4140808"/>
                <a:ext cx="4455563" cy="2391538"/>
              </a:xfrm>
              <a:prstGeom prst="rect">
                <a:avLst/>
              </a:prstGeom>
            </p:spPr>
          </p:pic>
          <p:sp>
            <p:nvSpPr>
              <p:cNvPr id="7" name="Rectangle 6">
                <a:extLst>
                  <a:ext uri="{FF2B5EF4-FFF2-40B4-BE49-F238E27FC236}">
                    <a16:creationId xmlns:a16="http://schemas.microsoft.com/office/drawing/2014/main" id="{F09610BF-2494-029A-634F-0C02443ED5FC}"/>
                  </a:ext>
                </a:extLst>
              </p:cNvPr>
              <p:cNvSpPr/>
              <p:nvPr/>
            </p:nvSpPr>
            <p:spPr>
              <a:xfrm>
                <a:off x="7649581" y="4428417"/>
                <a:ext cx="3889996" cy="1841754"/>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1129DB2-FB31-6508-320C-B69981517041}"/>
                  </a:ext>
                </a:extLst>
              </p:cNvPr>
              <p:cNvSpPr txBox="1"/>
              <p:nvPr/>
            </p:nvSpPr>
            <p:spPr>
              <a:xfrm>
                <a:off x="7687893" y="4267322"/>
                <a:ext cx="3814524" cy="373528"/>
              </a:xfrm>
              <a:prstGeom prst="rect">
                <a:avLst/>
              </a:prstGeom>
              <a:noFill/>
            </p:spPr>
            <p:txBody>
              <a:bodyPr wrap="none" rtlCol="0">
                <a:normAutofit/>
              </a:bodyPr>
              <a:lstStyle/>
              <a:p>
                <a:pPr algn="ctr"/>
                <a:r>
                  <a:rPr lang="en-US" b="1" dirty="0">
                    <a:solidFill>
                      <a:schemeClr val="accent5">
                        <a:lumMod val="50000"/>
                      </a:schemeClr>
                    </a:solidFill>
                  </a:rPr>
                  <a:t>Input: Individual patient data</a:t>
                </a:r>
                <a:endParaRPr lang="en-US" dirty="0">
                  <a:solidFill>
                    <a:srgbClr val="C00000"/>
                  </a:solidFill>
                </a:endParaRPr>
              </a:p>
            </p:txBody>
          </p:sp>
        </p:grpSp>
        <p:cxnSp>
          <p:nvCxnSpPr>
            <p:cNvPr id="5" name="Straight Arrow Connector 4">
              <a:extLst>
                <a:ext uri="{FF2B5EF4-FFF2-40B4-BE49-F238E27FC236}">
                  <a16:creationId xmlns:a16="http://schemas.microsoft.com/office/drawing/2014/main" id="{70AF92CB-D4F1-9640-F813-7EA179191E8B}"/>
                </a:ext>
              </a:extLst>
            </p:cNvPr>
            <p:cNvCxnSpPr>
              <a:cxnSpLocks/>
            </p:cNvCxnSpPr>
            <p:nvPr/>
          </p:nvCxnSpPr>
          <p:spPr>
            <a:xfrm flipH="1">
              <a:off x="6983263" y="5245190"/>
              <a:ext cx="359558" cy="0"/>
            </a:xfrm>
            <a:prstGeom prst="straightConnector1">
              <a:avLst/>
            </a:prstGeom>
            <a:ln w="76200">
              <a:solidFill>
                <a:srgbClr val="51BD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FD23E45-FEF7-3CB9-EA7B-10C7FDAA23BF}"/>
              </a:ext>
            </a:extLst>
          </p:cNvPr>
          <p:cNvGrpSpPr/>
          <p:nvPr/>
        </p:nvGrpSpPr>
        <p:grpSpPr>
          <a:xfrm>
            <a:off x="6990820" y="325654"/>
            <a:ext cx="4776497" cy="3507543"/>
            <a:chOff x="6990820" y="325654"/>
            <a:chExt cx="4776497" cy="3507543"/>
          </a:xfrm>
        </p:grpSpPr>
        <p:grpSp>
          <p:nvGrpSpPr>
            <p:cNvPr id="10" name="Group 9">
              <a:extLst>
                <a:ext uri="{FF2B5EF4-FFF2-40B4-BE49-F238E27FC236}">
                  <a16:creationId xmlns:a16="http://schemas.microsoft.com/office/drawing/2014/main" id="{4DDE8CC2-8930-95A7-24A2-24A7AA980ADE}"/>
                </a:ext>
              </a:extLst>
            </p:cNvPr>
            <p:cNvGrpSpPr/>
            <p:nvPr/>
          </p:nvGrpSpPr>
          <p:grpSpPr>
            <a:xfrm>
              <a:off x="7408058" y="325654"/>
              <a:ext cx="4359259" cy="3507543"/>
              <a:chOff x="7408058" y="325654"/>
              <a:chExt cx="4359259" cy="3507543"/>
            </a:xfrm>
          </p:grpSpPr>
          <p:pic>
            <p:nvPicPr>
              <p:cNvPr id="13" name="Picture 4">
                <a:extLst>
                  <a:ext uri="{FF2B5EF4-FFF2-40B4-BE49-F238E27FC236}">
                    <a16:creationId xmlns:a16="http://schemas.microsoft.com/office/drawing/2014/main" id="{A8EC097E-95E7-A8EB-54C1-5C238A7E848B}"/>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408058" y="325654"/>
                <a:ext cx="4359259" cy="35075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95637D-F497-2381-8861-9780C434F6EB}"/>
                  </a:ext>
                </a:extLst>
              </p:cNvPr>
              <p:cNvSpPr txBox="1"/>
              <p:nvPr/>
            </p:nvSpPr>
            <p:spPr>
              <a:xfrm>
                <a:off x="7649581" y="474694"/>
                <a:ext cx="3861545" cy="374759"/>
              </a:xfrm>
              <a:prstGeom prst="rect">
                <a:avLst/>
              </a:prstGeom>
              <a:noFill/>
            </p:spPr>
            <p:txBody>
              <a:bodyPr wrap="none" rtlCol="0">
                <a:normAutofit/>
              </a:bodyPr>
              <a:lstStyle/>
              <a:p>
                <a:pPr algn="ctr"/>
                <a:r>
                  <a:rPr lang="en-US" b="1" dirty="0">
                    <a:solidFill>
                      <a:schemeClr val="accent5">
                        <a:lumMod val="50000"/>
                      </a:schemeClr>
                    </a:solidFill>
                  </a:rPr>
                  <a:t>Output: Decision support</a:t>
                </a:r>
                <a:endParaRPr lang="en-US" dirty="0">
                  <a:solidFill>
                    <a:srgbClr val="C00000"/>
                  </a:solidFill>
                </a:endParaRPr>
              </a:p>
            </p:txBody>
          </p:sp>
        </p:grpSp>
        <p:cxnSp>
          <p:nvCxnSpPr>
            <p:cNvPr id="11" name="Straight Arrow Connector 10">
              <a:extLst>
                <a:ext uri="{FF2B5EF4-FFF2-40B4-BE49-F238E27FC236}">
                  <a16:creationId xmlns:a16="http://schemas.microsoft.com/office/drawing/2014/main" id="{DFA71876-260C-EB06-D651-7DE4C2ED204B}"/>
                </a:ext>
              </a:extLst>
            </p:cNvPr>
            <p:cNvCxnSpPr>
              <a:cxnSpLocks/>
            </p:cNvCxnSpPr>
            <p:nvPr/>
          </p:nvCxnSpPr>
          <p:spPr>
            <a:xfrm>
              <a:off x="6990820" y="2079426"/>
              <a:ext cx="406394" cy="0"/>
            </a:xfrm>
            <a:prstGeom prst="straightConnector1">
              <a:avLst/>
            </a:prstGeom>
            <a:ln w="76200">
              <a:solidFill>
                <a:srgbClr val="51BDE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1531E86-FCD6-AA34-4551-BCB515A6BCF8}"/>
              </a:ext>
            </a:extLst>
          </p:cNvPr>
          <p:cNvGrpSpPr/>
          <p:nvPr/>
        </p:nvGrpSpPr>
        <p:grpSpPr>
          <a:xfrm>
            <a:off x="4156363" y="764763"/>
            <a:ext cx="2849571" cy="5590293"/>
            <a:chOff x="4156363" y="764763"/>
            <a:chExt cx="2849571" cy="5590293"/>
          </a:xfrm>
        </p:grpSpPr>
        <p:pic>
          <p:nvPicPr>
            <p:cNvPr id="16" name="Picture 15">
              <a:extLst>
                <a:ext uri="{FF2B5EF4-FFF2-40B4-BE49-F238E27FC236}">
                  <a16:creationId xmlns:a16="http://schemas.microsoft.com/office/drawing/2014/main" id="{62A87965-AF41-19A9-1A44-04C74684AA3A}"/>
                </a:ext>
              </a:extLst>
            </p:cNvPr>
            <p:cNvPicPr>
              <a:picLocks noChangeAspect="1"/>
            </p:cNvPicPr>
            <p:nvPr/>
          </p:nvPicPr>
          <p:blipFill>
            <a:blip r:embed="rId14"/>
            <a:stretch>
              <a:fillRect/>
            </a:stretch>
          </p:blipFill>
          <p:spPr>
            <a:xfrm flipH="1">
              <a:off x="4156363" y="764763"/>
              <a:ext cx="2849571" cy="5590293"/>
            </a:xfrm>
            <a:prstGeom prst="rect">
              <a:avLst/>
            </a:prstGeom>
          </p:spPr>
        </p:pic>
        <p:sp>
          <p:nvSpPr>
            <p:cNvPr id="17" name="TextBox 16">
              <a:extLst>
                <a:ext uri="{FF2B5EF4-FFF2-40B4-BE49-F238E27FC236}">
                  <a16:creationId xmlns:a16="http://schemas.microsoft.com/office/drawing/2014/main" id="{25DA22C8-F2C1-D75D-A725-5F774C1312D0}"/>
                </a:ext>
              </a:extLst>
            </p:cNvPr>
            <p:cNvSpPr txBox="1"/>
            <p:nvPr/>
          </p:nvSpPr>
          <p:spPr>
            <a:xfrm>
              <a:off x="4445816" y="1898267"/>
              <a:ext cx="2250281" cy="412640"/>
            </a:xfrm>
            <a:prstGeom prst="rect">
              <a:avLst/>
            </a:prstGeom>
            <a:noFill/>
          </p:spPr>
          <p:txBody>
            <a:bodyPr wrap="square" rtlCol="0">
              <a:normAutofit/>
            </a:bodyPr>
            <a:lstStyle/>
            <a:p>
              <a:pPr algn="ctr"/>
              <a:r>
                <a:rPr lang="en-US" sz="1600" b="1" dirty="0">
                  <a:solidFill>
                    <a:schemeClr val="accent5">
                      <a:lumMod val="50000"/>
                    </a:schemeClr>
                  </a:solidFill>
                </a:rPr>
                <a:t>Operating system: Tools</a:t>
              </a:r>
              <a:endParaRPr lang="en-US" sz="1600" dirty="0">
                <a:solidFill>
                  <a:schemeClr val="accent5">
                    <a:lumMod val="50000"/>
                  </a:schemeClr>
                </a:solidFill>
              </a:endParaRPr>
            </a:p>
          </p:txBody>
        </p:sp>
      </p:grpSp>
      <p:grpSp>
        <p:nvGrpSpPr>
          <p:cNvPr id="19" name="Group 18">
            <a:extLst>
              <a:ext uri="{FF2B5EF4-FFF2-40B4-BE49-F238E27FC236}">
                <a16:creationId xmlns:a16="http://schemas.microsoft.com/office/drawing/2014/main" id="{5F739413-7E0C-257E-78BF-4BF711F1CA47}"/>
              </a:ext>
            </a:extLst>
          </p:cNvPr>
          <p:cNvGrpSpPr/>
          <p:nvPr/>
        </p:nvGrpSpPr>
        <p:grpSpPr>
          <a:xfrm>
            <a:off x="4445815" y="2153497"/>
            <a:ext cx="2294423" cy="3218912"/>
            <a:chOff x="4445815" y="2153497"/>
            <a:chExt cx="2294423" cy="3218912"/>
          </a:xfrm>
        </p:grpSpPr>
        <p:pic>
          <p:nvPicPr>
            <p:cNvPr id="21" name="Picture 20">
              <a:extLst>
                <a:ext uri="{FF2B5EF4-FFF2-40B4-BE49-F238E27FC236}">
                  <a16:creationId xmlns:a16="http://schemas.microsoft.com/office/drawing/2014/main" id="{6D373707-C8D6-C700-8A2A-EADE9159EF2A}"/>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374672" y="3911129"/>
              <a:ext cx="1365566" cy="1287214"/>
            </a:xfrm>
            <a:prstGeom prst="rect">
              <a:avLst/>
            </a:prstGeom>
          </p:spPr>
        </p:pic>
        <p:pic>
          <p:nvPicPr>
            <p:cNvPr id="27" name="Picture 26">
              <a:extLst>
                <a:ext uri="{FF2B5EF4-FFF2-40B4-BE49-F238E27FC236}">
                  <a16:creationId xmlns:a16="http://schemas.microsoft.com/office/drawing/2014/main" id="{96370A54-A604-4370-17C1-EC8FE5E765B9}"/>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45816" y="4582188"/>
              <a:ext cx="861153" cy="790221"/>
            </a:xfrm>
            <a:prstGeom prst="rect">
              <a:avLst/>
            </a:prstGeom>
          </p:spPr>
        </p:pic>
        <p:pic>
          <p:nvPicPr>
            <p:cNvPr id="29" name="Picture 28">
              <a:extLst>
                <a:ext uri="{FF2B5EF4-FFF2-40B4-BE49-F238E27FC236}">
                  <a16:creationId xmlns:a16="http://schemas.microsoft.com/office/drawing/2014/main" id="{79B4A014-49EA-BCDE-BAFC-CC5CC8F771C9}"/>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489589" y="3724760"/>
              <a:ext cx="796584" cy="790221"/>
            </a:xfrm>
            <a:prstGeom prst="rect">
              <a:avLst/>
            </a:prstGeom>
          </p:spPr>
        </p:pic>
        <p:sp>
          <p:nvSpPr>
            <p:cNvPr id="31" name="TextBox 30">
              <a:extLst>
                <a:ext uri="{FF2B5EF4-FFF2-40B4-BE49-F238E27FC236}">
                  <a16:creationId xmlns:a16="http://schemas.microsoft.com/office/drawing/2014/main" id="{239CB095-1A47-CEF2-B3C5-F321CDCA3256}"/>
                </a:ext>
              </a:extLst>
            </p:cNvPr>
            <p:cNvSpPr txBox="1"/>
            <p:nvPr/>
          </p:nvSpPr>
          <p:spPr>
            <a:xfrm>
              <a:off x="4445815" y="2153497"/>
              <a:ext cx="2250281" cy="1690601"/>
            </a:xfrm>
            <a:prstGeom prst="rect">
              <a:avLst/>
            </a:prstGeom>
            <a:noFill/>
          </p:spPr>
          <p:txBody>
            <a:bodyPr wrap="square" rtlCol="0">
              <a:normAutofit/>
            </a:bodyPr>
            <a:lstStyle/>
            <a:p>
              <a:pPr algn="ctr"/>
              <a:r>
                <a:rPr lang="en-US" sz="1600" dirty="0">
                  <a:solidFill>
                    <a:srgbClr val="C00000"/>
                  </a:solidFill>
                </a:rPr>
                <a:t>Data mining &amp; analysis</a:t>
              </a:r>
            </a:p>
            <a:p>
              <a:pPr algn="ctr"/>
              <a:r>
                <a:rPr lang="en-US" sz="1600" dirty="0">
                  <a:solidFill>
                    <a:srgbClr val="C00000"/>
                  </a:solidFill>
                </a:rPr>
                <a:t>Virtual “Phase-</a:t>
              </a:r>
              <a:r>
                <a:rPr lang="en-US" sz="1600" dirty="0" err="1">
                  <a:solidFill>
                    <a:srgbClr val="C00000"/>
                  </a:solidFill>
                </a:rPr>
                <a:t>i</a:t>
              </a:r>
              <a:r>
                <a:rPr lang="en-US" sz="1600" dirty="0">
                  <a:solidFill>
                    <a:srgbClr val="C00000"/>
                  </a:solidFill>
                </a:rPr>
                <a:t>” trials</a:t>
              </a:r>
            </a:p>
            <a:p>
              <a:pPr algn="ctr"/>
              <a:r>
                <a:rPr lang="en-US" sz="1600" dirty="0">
                  <a:solidFill>
                    <a:srgbClr val="C00000"/>
                  </a:solidFill>
                </a:rPr>
                <a:t>Statistical &amp; ML methods</a:t>
              </a:r>
            </a:p>
            <a:p>
              <a:pPr algn="ctr"/>
              <a:r>
                <a:rPr lang="en-US" sz="1600" dirty="0">
                  <a:solidFill>
                    <a:srgbClr val="C00000"/>
                  </a:solidFill>
                </a:rPr>
                <a:t>Risk-reward analysis</a:t>
              </a:r>
            </a:p>
            <a:p>
              <a:pPr algn="ctr"/>
              <a:r>
                <a:rPr lang="en-US" sz="1600" dirty="0">
                  <a:solidFill>
                    <a:srgbClr val="C00000"/>
                  </a:solidFill>
                </a:rPr>
                <a:t>Predictive Optimization</a:t>
              </a:r>
            </a:p>
            <a:p>
              <a:pPr algn="ctr"/>
              <a:r>
                <a:rPr lang="en-US" sz="1600" dirty="0">
                  <a:solidFill>
                    <a:srgbClr val="C00000"/>
                  </a:solidFill>
                </a:rPr>
                <a:t>Visualization  </a:t>
              </a:r>
            </a:p>
          </p:txBody>
        </p:sp>
      </p:grpSp>
      <p:grpSp>
        <p:nvGrpSpPr>
          <p:cNvPr id="34" name="Group 33">
            <a:extLst>
              <a:ext uri="{FF2B5EF4-FFF2-40B4-BE49-F238E27FC236}">
                <a16:creationId xmlns:a16="http://schemas.microsoft.com/office/drawing/2014/main" id="{D827C198-17FE-4304-B61B-0467E49F740C}"/>
              </a:ext>
            </a:extLst>
          </p:cNvPr>
          <p:cNvGrpSpPr/>
          <p:nvPr/>
        </p:nvGrpSpPr>
        <p:grpSpPr>
          <a:xfrm>
            <a:off x="7601650" y="4584376"/>
            <a:ext cx="3985857" cy="1841754"/>
            <a:chOff x="7624602" y="4564452"/>
            <a:chExt cx="3985857" cy="1841755"/>
          </a:xfrm>
        </p:grpSpPr>
        <p:pic>
          <p:nvPicPr>
            <p:cNvPr id="35" name="Picture 34">
              <a:extLst>
                <a:ext uri="{FF2B5EF4-FFF2-40B4-BE49-F238E27FC236}">
                  <a16:creationId xmlns:a16="http://schemas.microsoft.com/office/drawing/2014/main" id="{88859962-B40C-AE7E-C7FD-3BDAA29CCEEA}"/>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7624602" y="4854078"/>
              <a:ext cx="734215" cy="526685"/>
            </a:xfrm>
            <a:prstGeom prst="rect">
              <a:avLst/>
            </a:prstGeom>
          </p:spPr>
        </p:pic>
        <p:pic>
          <p:nvPicPr>
            <p:cNvPr id="36" name="Picture 35">
              <a:extLst>
                <a:ext uri="{FF2B5EF4-FFF2-40B4-BE49-F238E27FC236}">
                  <a16:creationId xmlns:a16="http://schemas.microsoft.com/office/drawing/2014/main" id="{EB5F38D8-08AA-FF80-8CA4-E98CB3CA65FE}"/>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10999028" y="4785653"/>
              <a:ext cx="611431" cy="667453"/>
            </a:xfrm>
            <a:prstGeom prst="rect">
              <a:avLst/>
            </a:prstGeom>
          </p:spPr>
        </p:pic>
        <p:sp>
          <p:nvSpPr>
            <p:cNvPr id="37" name="TextBox 36">
              <a:extLst>
                <a:ext uri="{FF2B5EF4-FFF2-40B4-BE49-F238E27FC236}">
                  <a16:creationId xmlns:a16="http://schemas.microsoft.com/office/drawing/2014/main" id="{83950BCC-4224-3972-9F11-5A50E4A5B91D}"/>
                </a:ext>
              </a:extLst>
            </p:cNvPr>
            <p:cNvSpPr txBox="1"/>
            <p:nvPr/>
          </p:nvSpPr>
          <p:spPr>
            <a:xfrm>
              <a:off x="7696602" y="4564452"/>
              <a:ext cx="3814524" cy="1841755"/>
            </a:xfrm>
            <a:prstGeom prst="rect">
              <a:avLst/>
            </a:prstGeom>
            <a:noFill/>
          </p:spPr>
          <p:txBody>
            <a:bodyPr wrap="none" rtlCol="0">
              <a:normAutofit fontScale="92500" lnSpcReduction="20000"/>
            </a:bodyPr>
            <a:lstStyle/>
            <a:p>
              <a:pPr algn="ctr"/>
              <a:r>
                <a:rPr lang="en-US" dirty="0">
                  <a:solidFill>
                    <a:srgbClr val="C00000"/>
                  </a:solidFill>
                </a:rPr>
                <a:t>Demographic &amp; epidemiological</a:t>
              </a:r>
            </a:p>
            <a:p>
              <a:pPr algn="ctr"/>
              <a:r>
                <a:rPr lang="en-US" dirty="0">
                  <a:solidFill>
                    <a:srgbClr val="C00000"/>
                  </a:solidFill>
                </a:rPr>
                <a:t>Cancer &amp; treatment history</a:t>
              </a:r>
            </a:p>
            <a:p>
              <a:pPr algn="ctr"/>
              <a:r>
                <a:rPr lang="en-US" dirty="0">
                  <a:solidFill>
                    <a:srgbClr val="C00000"/>
                  </a:solidFill>
                </a:rPr>
                <a:t>Lesion locations &amp; sizes</a:t>
              </a:r>
            </a:p>
            <a:p>
              <a:pPr algn="ctr"/>
              <a:r>
                <a:rPr lang="en-US" dirty="0">
                  <a:solidFill>
                    <a:srgbClr val="C00000"/>
                  </a:solidFill>
                </a:rPr>
                <a:t>Blood-based biomarkers</a:t>
              </a:r>
            </a:p>
            <a:p>
              <a:pPr algn="ctr"/>
              <a:r>
                <a:rPr lang="en-US" dirty="0">
                  <a:solidFill>
                    <a:srgbClr val="C00000"/>
                  </a:solidFill>
                </a:rPr>
                <a:t>Histology of biopsies &amp; resections</a:t>
              </a:r>
            </a:p>
            <a:p>
              <a:pPr algn="ctr"/>
              <a:r>
                <a:rPr lang="en-US" dirty="0">
                  <a:solidFill>
                    <a:srgbClr val="C00000"/>
                  </a:solidFill>
                </a:rPr>
                <a:t>Genetic &amp; epigenetic signatures</a:t>
              </a:r>
            </a:p>
            <a:p>
              <a:pPr algn="ctr"/>
              <a:r>
                <a:rPr lang="en-US" dirty="0">
                  <a:solidFill>
                    <a:srgbClr val="C00000"/>
                  </a:solidFill>
                </a:rPr>
                <a:t>Outcome goals &amp; available therapies</a:t>
              </a:r>
            </a:p>
            <a:p>
              <a:pPr algn="ctr"/>
              <a:r>
                <a:rPr lang="en-US" dirty="0">
                  <a:solidFill>
                    <a:srgbClr val="C00000"/>
                  </a:solidFill>
                </a:rPr>
                <a:t>PROs &amp; QOL considerations</a:t>
              </a:r>
            </a:p>
          </p:txBody>
        </p:sp>
      </p:grpSp>
      <p:grpSp>
        <p:nvGrpSpPr>
          <p:cNvPr id="38" name="Group 37">
            <a:extLst>
              <a:ext uri="{FF2B5EF4-FFF2-40B4-BE49-F238E27FC236}">
                <a16:creationId xmlns:a16="http://schemas.microsoft.com/office/drawing/2014/main" id="{DA76AC40-29E2-8997-9A14-E055CAF1AC87}"/>
              </a:ext>
            </a:extLst>
          </p:cNvPr>
          <p:cNvGrpSpPr/>
          <p:nvPr/>
        </p:nvGrpSpPr>
        <p:grpSpPr>
          <a:xfrm>
            <a:off x="7650718" y="756487"/>
            <a:ext cx="3861545" cy="2209744"/>
            <a:chOff x="7650718" y="756487"/>
            <a:chExt cx="3861545" cy="2209744"/>
          </a:xfrm>
        </p:grpSpPr>
        <p:pic>
          <p:nvPicPr>
            <p:cNvPr id="39" name="Picture 38">
              <a:extLst>
                <a:ext uri="{FF2B5EF4-FFF2-40B4-BE49-F238E27FC236}">
                  <a16:creationId xmlns:a16="http://schemas.microsoft.com/office/drawing/2014/main" id="{5A86AD33-9C12-1E74-B7A2-AFF60946D2F9}"/>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9852747" y="1675023"/>
              <a:ext cx="1552161" cy="1291208"/>
            </a:xfrm>
            <a:prstGeom prst="rect">
              <a:avLst/>
            </a:prstGeom>
          </p:spPr>
        </p:pic>
        <p:pic>
          <p:nvPicPr>
            <p:cNvPr id="40" name="Picture 39">
              <a:extLst>
                <a:ext uri="{FF2B5EF4-FFF2-40B4-BE49-F238E27FC236}">
                  <a16:creationId xmlns:a16="http://schemas.microsoft.com/office/drawing/2014/main" id="{85330D35-5DE3-B210-3D79-0D33FF98D35E}"/>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7867449" y="1685619"/>
              <a:ext cx="1622889" cy="1229042"/>
            </a:xfrm>
            <a:prstGeom prst="rect">
              <a:avLst/>
            </a:prstGeom>
          </p:spPr>
        </p:pic>
        <p:sp>
          <p:nvSpPr>
            <p:cNvPr id="46" name="TextBox 45">
              <a:extLst>
                <a:ext uri="{FF2B5EF4-FFF2-40B4-BE49-F238E27FC236}">
                  <a16:creationId xmlns:a16="http://schemas.microsoft.com/office/drawing/2014/main" id="{112CE89F-0AE7-9E38-6D7B-55481E82C117}"/>
                </a:ext>
              </a:extLst>
            </p:cNvPr>
            <p:cNvSpPr txBox="1"/>
            <p:nvPr/>
          </p:nvSpPr>
          <p:spPr>
            <a:xfrm>
              <a:off x="7650718" y="756487"/>
              <a:ext cx="3861545" cy="1010214"/>
            </a:xfrm>
            <a:prstGeom prst="rect">
              <a:avLst/>
            </a:prstGeom>
            <a:noFill/>
          </p:spPr>
          <p:txBody>
            <a:bodyPr wrap="none" rtlCol="0">
              <a:normAutofit/>
            </a:bodyPr>
            <a:lstStyle/>
            <a:p>
              <a:pPr algn="ctr"/>
              <a:r>
                <a:rPr lang="en-US" dirty="0">
                  <a:solidFill>
                    <a:srgbClr val="C00000"/>
                  </a:solidFill>
                </a:rPr>
                <a:t>Patient-specific outcome predictions</a:t>
              </a:r>
            </a:p>
            <a:p>
              <a:pPr algn="ctr"/>
              <a:r>
                <a:rPr lang="en-US" dirty="0">
                  <a:solidFill>
                    <a:srgbClr val="C00000"/>
                  </a:solidFill>
                </a:rPr>
                <a:t>Optimized therapy options</a:t>
              </a:r>
            </a:p>
            <a:p>
              <a:pPr algn="ctr"/>
              <a:r>
                <a:rPr lang="en-US" dirty="0">
                  <a:solidFill>
                    <a:srgbClr val="C00000"/>
                  </a:solidFill>
                </a:rPr>
                <a:t>Continuous dynamic follow-up</a:t>
              </a:r>
            </a:p>
          </p:txBody>
        </p:sp>
      </p:grpSp>
      <p:sp>
        <p:nvSpPr>
          <p:cNvPr id="26" name="Rectangle 25">
            <a:extLst>
              <a:ext uri="{FF2B5EF4-FFF2-40B4-BE49-F238E27FC236}">
                <a16:creationId xmlns:a16="http://schemas.microsoft.com/office/drawing/2014/main" id="{463FFBDC-B6A5-6B90-7D92-A4DDBE1104F7}"/>
              </a:ext>
            </a:extLst>
          </p:cNvPr>
          <p:cNvSpPr/>
          <p:nvPr/>
        </p:nvSpPr>
        <p:spPr>
          <a:xfrm>
            <a:off x="814105" y="5085953"/>
            <a:ext cx="3509015" cy="1023298"/>
          </a:xfrm>
          <a:prstGeom prst="rect">
            <a:avLst/>
          </a:prstGeom>
          <a:noFill/>
          <a:ln w="76200">
            <a:solidFill>
              <a:srgbClr val="5555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2731A3E-7B8F-7DD2-D16B-DCC9F0A5B186}"/>
              </a:ext>
            </a:extLst>
          </p:cNvPr>
          <p:cNvCxnSpPr>
            <a:cxnSpLocks/>
          </p:cNvCxnSpPr>
          <p:nvPr/>
        </p:nvCxnSpPr>
        <p:spPr>
          <a:xfrm flipV="1">
            <a:off x="3683938" y="1652063"/>
            <a:ext cx="995639" cy="412640"/>
          </a:xfrm>
          <a:prstGeom prst="straightConnector1">
            <a:avLst/>
          </a:prstGeom>
          <a:ln w="76200">
            <a:solidFill>
              <a:srgbClr val="51BDE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4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C2123-90CB-C74C-AFE9-668B7387477F}"/>
              </a:ext>
            </a:extLst>
          </p:cNvPr>
          <p:cNvSpPr txBox="1">
            <a:spLocks/>
          </p:cNvSpPr>
          <p:nvPr/>
        </p:nvSpPr>
        <p:spPr>
          <a:xfrm>
            <a:off x="406499" y="195999"/>
            <a:ext cx="11348791" cy="721398"/>
          </a:xfrm>
          <a:prstGeom prst="rect">
            <a:avLst/>
          </a:prstGeom>
        </p:spPr>
        <p:txBody>
          <a:bodyPr vert="horz" lIns="68580" tIns="34290" rIns="68580" bIns="3429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r>
              <a:rPr lang="en-US" sz="5700" b="1" dirty="0">
                <a:solidFill>
                  <a:srgbClr val="3366A5"/>
                </a:solidFill>
                <a:latin typeface="Arial" panose="020B0604020202020204" pitchFamily="34" charset="0"/>
                <a:cs typeface="Arial" panose="020B0604020202020204" pitchFamily="34" charset="0"/>
              </a:rPr>
              <a:t>How to start building and integrating the pieces: the Evolutionary Tumor Board</a:t>
            </a:r>
          </a:p>
        </p:txBody>
      </p:sp>
      <p:sp>
        <p:nvSpPr>
          <p:cNvPr id="6" name="Content Placeholder 2">
            <a:extLst>
              <a:ext uri="{FF2B5EF4-FFF2-40B4-BE49-F238E27FC236}">
                <a16:creationId xmlns:a16="http://schemas.microsoft.com/office/drawing/2014/main" id="{0CB731E7-11B8-6B48-ADDD-9BEC33948AAF}"/>
              </a:ext>
            </a:extLst>
          </p:cNvPr>
          <p:cNvSpPr txBox="1">
            <a:spLocks/>
          </p:cNvSpPr>
          <p:nvPr/>
        </p:nvSpPr>
        <p:spPr>
          <a:xfrm>
            <a:off x="408501" y="893992"/>
            <a:ext cx="2969502" cy="59259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sz="1800" b="1" dirty="0">
                <a:solidFill>
                  <a:srgbClr val="3366A5"/>
                </a:solidFill>
                <a:latin typeface="Arial" panose="020B0604020202020204" pitchFamily="34" charset="0"/>
                <a:cs typeface="Arial" panose="020B0604020202020204" pitchFamily="34" charset="0"/>
              </a:rPr>
              <a:t>Pilot clinical trial (NCT04343365)</a:t>
            </a:r>
          </a:p>
          <a:p>
            <a:pPr marL="0" indent="0">
              <a:lnSpc>
                <a:spcPct val="170000"/>
              </a:lnSpc>
              <a:spcBef>
                <a:spcPts val="0"/>
              </a:spcBef>
              <a:buNone/>
            </a:pPr>
            <a:endParaRPr lang="en-US" sz="1800" b="1" dirty="0">
              <a:solidFill>
                <a:srgbClr val="3366A5"/>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79A51CE-F91F-AB7A-B339-C13A977D70F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7930" y="1393635"/>
            <a:ext cx="8247360" cy="4914245"/>
          </a:xfrm>
          <a:prstGeom prst="rect">
            <a:avLst/>
          </a:prstGeom>
        </p:spPr>
      </p:pic>
      <p:pic>
        <p:nvPicPr>
          <p:cNvPr id="11" name="Content Placeholder 21">
            <a:extLst>
              <a:ext uri="{FF2B5EF4-FFF2-40B4-BE49-F238E27FC236}">
                <a16:creationId xmlns:a16="http://schemas.microsoft.com/office/drawing/2014/main" id="{4CBF8CF9-27F8-D387-8ECB-DAC267B998B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64093" y="3831771"/>
            <a:ext cx="526094" cy="507755"/>
          </a:xfrm>
          <a:prstGeom prst="rect">
            <a:avLst/>
          </a:prstGeom>
        </p:spPr>
      </p:pic>
      <p:pic>
        <p:nvPicPr>
          <p:cNvPr id="12" name="Picture 11">
            <a:extLst>
              <a:ext uri="{FF2B5EF4-FFF2-40B4-BE49-F238E27FC236}">
                <a16:creationId xmlns:a16="http://schemas.microsoft.com/office/drawing/2014/main" id="{B74D7A74-B3C0-FAB5-37A8-F952D7E930A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248915" y="3716837"/>
            <a:ext cx="709026" cy="566016"/>
          </a:xfrm>
          <a:prstGeom prst="rect">
            <a:avLst/>
          </a:prstGeom>
        </p:spPr>
      </p:pic>
      <p:pic>
        <p:nvPicPr>
          <p:cNvPr id="13" name="Picture 12">
            <a:extLst>
              <a:ext uri="{FF2B5EF4-FFF2-40B4-BE49-F238E27FC236}">
                <a16:creationId xmlns:a16="http://schemas.microsoft.com/office/drawing/2014/main" id="{6726127F-C77B-8392-9EE7-3AC8F0959F9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42542" y="3338095"/>
            <a:ext cx="709025" cy="378742"/>
          </a:xfrm>
          <a:prstGeom prst="rect">
            <a:avLst/>
          </a:prstGeom>
        </p:spPr>
      </p:pic>
      <p:pic>
        <p:nvPicPr>
          <p:cNvPr id="14" name="Picture 13">
            <a:extLst>
              <a:ext uri="{FF2B5EF4-FFF2-40B4-BE49-F238E27FC236}">
                <a16:creationId xmlns:a16="http://schemas.microsoft.com/office/drawing/2014/main" id="{BB71A0DE-89FE-F5D0-4FF4-11594797906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010030" y="5299166"/>
            <a:ext cx="549055" cy="507755"/>
          </a:xfrm>
          <a:prstGeom prst="rect">
            <a:avLst/>
          </a:prstGeom>
        </p:spPr>
      </p:pic>
      <p:pic>
        <p:nvPicPr>
          <p:cNvPr id="15" name="Content Placeholder 21">
            <a:extLst>
              <a:ext uri="{FF2B5EF4-FFF2-40B4-BE49-F238E27FC236}">
                <a16:creationId xmlns:a16="http://schemas.microsoft.com/office/drawing/2014/main" id="{3F43013F-2F0E-72E8-35AD-F327B77C12C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604350" y="5299166"/>
            <a:ext cx="526094" cy="507755"/>
          </a:xfrm>
          <a:prstGeom prst="rect">
            <a:avLst/>
          </a:prstGeom>
        </p:spPr>
      </p:pic>
      <p:pic>
        <p:nvPicPr>
          <p:cNvPr id="16" name="Content Placeholder 21">
            <a:extLst>
              <a:ext uri="{FF2B5EF4-FFF2-40B4-BE49-F238E27FC236}">
                <a16:creationId xmlns:a16="http://schemas.microsoft.com/office/drawing/2014/main" id="{715313AD-A866-9FB4-4CD2-52DEF70B201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749834" y="1539622"/>
            <a:ext cx="526094" cy="507755"/>
          </a:xfrm>
          <a:prstGeom prst="rect">
            <a:avLst/>
          </a:prstGeom>
        </p:spPr>
      </p:pic>
      <p:pic>
        <p:nvPicPr>
          <p:cNvPr id="17" name="Picture 16">
            <a:extLst>
              <a:ext uri="{FF2B5EF4-FFF2-40B4-BE49-F238E27FC236}">
                <a16:creationId xmlns:a16="http://schemas.microsoft.com/office/drawing/2014/main" id="{6A83DDF7-5B70-8DD4-2F4F-D0A1E774897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523939" y="1553666"/>
            <a:ext cx="549055" cy="507755"/>
          </a:xfrm>
          <a:prstGeom prst="rect">
            <a:avLst/>
          </a:prstGeom>
        </p:spPr>
      </p:pic>
      <p:pic>
        <p:nvPicPr>
          <p:cNvPr id="18" name="Content Placeholder 21">
            <a:extLst>
              <a:ext uri="{FF2B5EF4-FFF2-40B4-BE49-F238E27FC236}">
                <a16:creationId xmlns:a16="http://schemas.microsoft.com/office/drawing/2014/main" id="{0263AD6D-EFAA-22EB-F7BD-DD65490DB31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411347" y="1740900"/>
            <a:ext cx="526094" cy="507755"/>
          </a:xfrm>
          <a:prstGeom prst="rect">
            <a:avLst/>
          </a:prstGeom>
        </p:spPr>
      </p:pic>
      <p:pic>
        <p:nvPicPr>
          <p:cNvPr id="19" name="Picture 18">
            <a:extLst>
              <a:ext uri="{FF2B5EF4-FFF2-40B4-BE49-F238E27FC236}">
                <a16:creationId xmlns:a16="http://schemas.microsoft.com/office/drawing/2014/main" id="{BE932FD2-FA8B-672E-1831-D047FAABB29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922277" y="1299788"/>
            <a:ext cx="636046" cy="507756"/>
          </a:xfrm>
          <a:prstGeom prst="rect">
            <a:avLst/>
          </a:prstGeom>
        </p:spPr>
      </p:pic>
      <p:pic>
        <p:nvPicPr>
          <p:cNvPr id="20" name="Picture 19">
            <a:extLst>
              <a:ext uri="{FF2B5EF4-FFF2-40B4-BE49-F238E27FC236}">
                <a16:creationId xmlns:a16="http://schemas.microsoft.com/office/drawing/2014/main" id="{48A3EC62-ADB7-031C-85E5-EBE1356B44D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897727" y="1350251"/>
            <a:ext cx="709025" cy="378742"/>
          </a:xfrm>
          <a:prstGeom prst="rect">
            <a:avLst/>
          </a:prstGeom>
        </p:spPr>
      </p:pic>
      <p:pic>
        <p:nvPicPr>
          <p:cNvPr id="21" name="Content Placeholder 21">
            <a:extLst>
              <a:ext uri="{FF2B5EF4-FFF2-40B4-BE49-F238E27FC236}">
                <a16:creationId xmlns:a16="http://schemas.microsoft.com/office/drawing/2014/main" id="{78C5B609-1B53-9AA9-6DD6-2AF38E4C5FC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61558" y="5762942"/>
            <a:ext cx="526094" cy="507755"/>
          </a:xfrm>
          <a:prstGeom prst="rect">
            <a:avLst/>
          </a:prstGeom>
        </p:spPr>
      </p:pic>
      <p:grpSp>
        <p:nvGrpSpPr>
          <p:cNvPr id="2" name="Group 1">
            <a:extLst>
              <a:ext uri="{FF2B5EF4-FFF2-40B4-BE49-F238E27FC236}">
                <a16:creationId xmlns:a16="http://schemas.microsoft.com/office/drawing/2014/main" id="{E10DA382-D6A7-4396-EF50-858C48653DC8}"/>
              </a:ext>
            </a:extLst>
          </p:cNvPr>
          <p:cNvGrpSpPr/>
          <p:nvPr/>
        </p:nvGrpSpPr>
        <p:grpSpPr>
          <a:xfrm>
            <a:off x="462173" y="1539622"/>
            <a:ext cx="1012451" cy="1603501"/>
            <a:chOff x="466887" y="2595498"/>
            <a:chExt cx="1012451" cy="1603501"/>
          </a:xfrm>
        </p:grpSpPr>
        <p:pic>
          <p:nvPicPr>
            <p:cNvPr id="3" name="Picture 2">
              <a:extLst>
                <a:ext uri="{FF2B5EF4-FFF2-40B4-BE49-F238E27FC236}">
                  <a16:creationId xmlns:a16="http://schemas.microsoft.com/office/drawing/2014/main" id="{556C72A8-77F6-3F27-6BDB-CFBA12C51B5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66887" y="2595498"/>
              <a:ext cx="1012451" cy="1121339"/>
            </a:xfrm>
            <a:prstGeom prst="rect">
              <a:avLst/>
            </a:prstGeom>
          </p:spPr>
        </p:pic>
        <p:sp>
          <p:nvSpPr>
            <p:cNvPr id="7" name="TextBox 6">
              <a:extLst>
                <a:ext uri="{FF2B5EF4-FFF2-40B4-BE49-F238E27FC236}">
                  <a16:creationId xmlns:a16="http://schemas.microsoft.com/office/drawing/2014/main" id="{3945BB42-1A4F-9332-D4C6-44311FAA0DAB}"/>
                </a:ext>
              </a:extLst>
            </p:cNvPr>
            <p:cNvSpPr txBox="1"/>
            <p:nvPr/>
          </p:nvSpPr>
          <p:spPr>
            <a:xfrm>
              <a:off x="597155" y="3737334"/>
              <a:ext cx="737574" cy="461665"/>
            </a:xfrm>
            <a:prstGeom prst="rect">
              <a:avLst/>
            </a:prstGeom>
            <a:noFill/>
          </p:spPr>
          <p:txBody>
            <a:bodyPr wrap="none" rtlCol="0">
              <a:spAutoFit/>
            </a:bodyPr>
            <a:lstStyle/>
            <a:p>
              <a:pPr algn="ctr"/>
              <a:r>
                <a:rPr lang="en-US" sz="1200" dirty="0"/>
                <a:t>Christine</a:t>
              </a:r>
            </a:p>
            <a:p>
              <a:pPr algn="ctr"/>
              <a:r>
                <a:rPr lang="en-US" sz="1200" dirty="0"/>
                <a:t>Chung</a:t>
              </a:r>
            </a:p>
          </p:txBody>
        </p:sp>
      </p:grpSp>
      <p:grpSp>
        <p:nvGrpSpPr>
          <p:cNvPr id="8" name="Group 7">
            <a:extLst>
              <a:ext uri="{FF2B5EF4-FFF2-40B4-BE49-F238E27FC236}">
                <a16:creationId xmlns:a16="http://schemas.microsoft.com/office/drawing/2014/main" id="{26801276-BBC5-AA84-111D-2A6C1D28B466}"/>
              </a:ext>
            </a:extLst>
          </p:cNvPr>
          <p:cNvGrpSpPr/>
          <p:nvPr/>
        </p:nvGrpSpPr>
        <p:grpSpPr>
          <a:xfrm>
            <a:off x="1749683" y="1539622"/>
            <a:ext cx="1058483" cy="1603501"/>
            <a:chOff x="1754397" y="2595498"/>
            <a:chExt cx="1058483" cy="1603501"/>
          </a:xfrm>
        </p:grpSpPr>
        <p:pic>
          <p:nvPicPr>
            <p:cNvPr id="9" name="Picture 8">
              <a:extLst>
                <a:ext uri="{FF2B5EF4-FFF2-40B4-BE49-F238E27FC236}">
                  <a16:creationId xmlns:a16="http://schemas.microsoft.com/office/drawing/2014/main" id="{147451DF-BD7F-83FD-047A-E09A38EE3D8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754397" y="2595498"/>
              <a:ext cx="1058483" cy="1135050"/>
            </a:xfrm>
            <a:prstGeom prst="rect">
              <a:avLst/>
            </a:prstGeom>
          </p:spPr>
        </p:pic>
        <p:sp>
          <p:nvSpPr>
            <p:cNvPr id="10" name="TextBox 9">
              <a:extLst>
                <a:ext uri="{FF2B5EF4-FFF2-40B4-BE49-F238E27FC236}">
                  <a16:creationId xmlns:a16="http://schemas.microsoft.com/office/drawing/2014/main" id="{EAA5CE07-C83C-40FC-EED5-48CCCB55F2C8}"/>
                </a:ext>
              </a:extLst>
            </p:cNvPr>
            <p:cNvSpPr txBox="1"/>
            <p:nvPr/>
          </p:nvSpPr>
          <p:spPr>
            <a:xfrm>
              <a:off x="1897966" y="3737334"/>
              <a:ext cx="638315" cy="461665"/>
            </a:xfrm>
            <a:prstGeom prst="rect">
              <a:avLst/>
            </a:prstGeom>
            <a:noFill/>
          </p:spPr>
          <p:txBody>
            <a:bodyPr wrap="none" rtlCol="0">
              <a:spAutoFit/>
            </a:bodyPr>
            <a:lstStyle/>
            <a:p>
              <a:pPr algn="ctr"/>
              <a:r>
                <a:rPr lang="en-US" sz="1200" dirty="0"/>
                <a:t>Damon</a:t>
              </a:r>
            </a:p>
            <a:p>
              <a:pPr algn="ctr"/>
              <a:r>
                <a:rPr lang="en-US" sz="1200" dirty="0"/>
                <a:t>Reed</a:t>
              </a:r>
            </a:p>
          </p:txBody>
        </p:sp>
      </p:grpSp>
      <p:grpSp>
        <p:nvGrpSpPr>
          <p:cNvPr id="26" name="Group 25">
            <a:extLst>
              <a:ext uri="{FF2B5EF4-FFF2-40B4-BE49-F238E27FC236}">
                <a16:creationId xmlns:a16="http://schemas.microsoft.com/office/drawing/2014/main" id="{0C8010F3-49E8-B33E-9E31-9043A39A1089}"/>
              </a:ext>
            </a:extLst>
          </p:cNvPr>
          <p:cNvGrpSpPr/>
          <p:nvPr/>
        </p:nvGrpSpPr>
        <p:grpSpPr>
          <a:xfrm>
            <a:off x="1657153" y="3198434"/>
            <a:ext cx="1172950" cy="1582243"/>
            <a:chOff x="358666" y="1434989"/>
            <a:chExt cx="1172950" cy="1582243"/>
          </a:xfrm>
        </p:grpSpPr>
        <p:pic>
          <p:nvPicPr>
            <p:cNvPr id="27" name="Picture 26">
              <a:extLst>
                <a:ext uri="{FF2B5EF4-FFF2-40B4-BE49-F238E27FC236}">
                  <a16:creationId xmlns:a16="http://schemas.microsoft.com/office/drawing/2014/main" id="{61BB3171-1AD8-D96A-37C5-3FF155CE4656}"/>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35858" y="1434989"/>
              <a:ext cx="854038" cy="10675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3FDE3C-0929-551F-0DED-11DD993057FD}"/>
                </a:ext>
              </a:extLst>
            </p:cNvPr>
            <p:cNvSpPr txBox="1"/>
            <p:nvPr/>
          </p:nvSpPr>
          <p:spPr>
            <a:xfrm>
              <a:off x="358666" y="2555567"/>
              <a:ext cx="1172950" cy="461665"/>
            </a:xfrm>
            <a:prstGeom prst="rect">
              <a:avLst/>
            </a:prstGeom>
            <a:noFill/>
          </p:spPr>
          <p:txBody>
            <a:bodyPr wrap="none" rtlCol="0">
              <a:spAutoFit/>
            </a:bodyPr>
            <a:lstStyle/>
            <a:p>
              <a:pPr algn="ctr"/>
              <a:r>
                <a:rPr lang="en-US" sz="1200" dirty="0"/>
                <a:t>Mark</a:t>
              </a:r>
            </a:p>
            <a:p>
              <a:pPr algn="ctr"/>
              <a:r>
                <a:rPr lang="en-US" sz="1200" dirty="0"/>
                <a:t>Robertson-Tessi</a:t>
              </a:r>
            </a:p>
          </p:txBody>
        </p:sp>
      </p:grpSp>
      <p:grpSp>
        <p:nvGrpSpPr>
          <p:cNvPr id="29" name="Group 28">
            <a:extLst>
              <a:ext uri="{FF2B5EF4-FFF2-40B4-BE49-F238E27FC236}">
                <a16:creationId xmlns:a16="http://schemas.microsoft.com/office/drawing/2014/main" id="{C209224D-6093-2A1E-2ACC-3B06A3F457E2}"/>
              </a:ext>
            </a:extLst>
          </p:cNvPr>
          <p:cNvGrpSpPr/>
          <p:nvPr/>
        </p:nvGrpSpPr>
        <p:grpSpPr>
          <a:xfrm>
            <a:off x="406499" y="3198434"/>
            <a:ext cx="1075761" cy="1598125"/>
            <a:chOff x="2975933" y="1431686"/>
            <a:chExt cx="1075761" cy="1598125"/>
          </a:xfrm>
        </p:grpSpPr>
        <p:sp>
          <p:nvSpPr>
            <p:cNvPr id="30" name="TextBox 29">
              <a:extLst>
                <a:ext uri="{FF2B5EF4-FFF2-40B4-BE49-F238E27FC236}">
                  <a16:creationId xmlns:a16="http://schemas.microsoft.com/office/drawing/2014/main" id="{57173399-E063-75D5-3B72-4718807BC6C2}"/>
                </a:ext>
              </a:extLst>
            </p:cNvPr>
            <p:cNvSpPr txBox="1"/>
            <p:nvPr/>
          </p:nvSpPr>
          <p:spPr>
            <a:xfrm>
              <a:off x="3126889" y="2568146"/>
              <a:ext cx="709810" cy="461665"/>
            </a:xfrm>
            <a:prstGeom prst="rect">
              <a:avLst/>
            </a:prstGeom>
            <a:noFill/>
          </p:spPr>
          <p:txBody>
            <a:bodyPr wrap="none" rtlCol="0">
              <a:spAutoFit/>
            </a:bodyPr>
            <a:lstStyle/>
            <a:p>
              <a:pPr algn="ctr"/>
              <a:r>
                <a:rPr lang="en-US" sz="1200" dirty="0"/>
                <a:t>Bob</a:t>
              </a:r>
            </a:p>
            <a:p>
              <a:pPr algn="ctr"/>
              <a:r>
                <a:rPr lang="en-US" sz="1200" dirty="0"/>
                <a:t>Gatenby</a:t>
              </a:r>
            </a:p>
          </p:txBody>
        </p:sp>
        <p:pic>
          <p:nvPicPr>
            <p:cNvPr id="31" name="Picture 4" descr="181 - Robert Gatenby, M.D.: Viewing cancer through an evolutionary lens and  why this offers a radically different approach to treatment - Peter Attia">
              <a:extLst>
                <a:ext uri="{FF2B5EF4-FFF2-40B4-BE49-F238E27FC236}">
                  <a16:creationId xmlns:a16="http://schemas.microsoft.com/office/drawing/2014/main" id="{9D56A79E-AC00-9DF3-9437-30F8AC69C265}"/>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2975933" y="1431686"/>
              <a:ext cx="1075761" cy="1076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88A2B05-F1DB-0D0B-83C5-0B13B86D435B}"/>
              </a:ext>
            </a:extLst>
          </p:cNvPr>
          <p:cNvGrpSpPr/>
          <p:nvPr/>
        </p:nvGrpSpPr>
        <p:grpSpPr>
          <a:xfrm>
            <a:off x="1129467" y="4922343"/>
            <a:ext cx="853511" cy="1606580"/>
            <a:chOff x="4319626" y="1431686"/>
            <a:chExt cx="853511" cy="1606580"/>
          </a:xfrm>
        </p:grpSpPr>
        <p:sp>
          <p:nvSpPr>
            <p:cNvPr id="33" name="TextBox 32">
              <a:extLst>
                <a:ext uri="{FF2B5EF4-FFF2-40B4-BE49-F238E27FC236}">
                  <a16:creationId xmlns:a16="http://schemas.microsoft.com/office/drawing/2014/main" id="{14572E4A-4ABB-CC62-856F-34A3ACC4D53D}"/>
                </a:ext>
              </a:extLst>
            </p:cNvPr>
            <p:cNvSpPr txBox="1"/>
            <p:nvPr/>
          </p:nvSpPr>
          <p:spPr>
            <a:xfrm>
              <a:off x="4383140" y="2576601"/>
              <a:ext cx="716863" cy="461665"/>
            </a:xfrm>
            <a:prstGeom prst="rect">
              <a:avLst/>
            </a:prstGeom>
            <a:noFill/>
          </p:spPr>
          <p:txBody>
            <a:bodyPr wrap="none" rtlCol="0">
              <a:spAutoFit/>
            </a:bodyPr>
            <a:lstStyle/>
            <a:p>
              <a:pPr algn="ctr"/>
              <a:r>
                <a:rPr lang="en-US" sz="1200" dirty="0"/>
                <a:t>Jingsong</a:t>
              </a:r>
            </a:p>
            <a:p>
              <a:pPr algn="ctr"/>
              <a:r>
                <a:rPr lang="en-US" sz="1200" dirty="0"/>
                <a:t>Zhang</a:t>
              </a:r>
            </a:p>
          </p:txBody>
        </p:sp>
        <p:pic>
          <p:nvPicPr>
            <p:cNvPr id="34" name="Picture 33">
              <a:extLst>
                <a:ext uri="{FF2B5EF4-FFF2-40B4-BE49-F238E27FC236}">
                  <a16:creationId xmlns:a16="http://schemas.microsoft.com/office/drawing/2014/main" id="{D8F9EBA7-C4DB-3293-BAC6-BCDDA28C956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319626" y="1431686"/>
              <a:ext cx="853511" cy="1076757"/>
            </a:xfrm>
            <a:prstGeom prst="rect">
              <a:avLst/>
            </a:prstGeom>
          </p:spPr>
        </p:pic>
      </p:grpSp>
    </p:spTree>
    <p:extLst>
      <p:ext uri="{BB962C8B-B14F-4D97-AF65-F5344CB8AC3E}">
        <p14:creationId xmlns:p14="http://schemas.microsoft.com/office/powerpoint/2010/main" val="735047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1A52-3CFB-6640-9790-171B7CE5CF2B}"/>
              </a:ext>
            </a:extLst>
          </p:cNvPr>
          <p:cNvSpPr>
            <a:spLocks noGrp="1"/>
          </p:cNvSpPr>
          <p:nvPr>
            <p:ph type="title"/>
          </p:nvPr>
        </p:nvSpPr>
        <p:spPr/>
        <p:txBody>
          <a:bodyPr>
            <a:normAutofit fontScale="90000"/>
          </a:bodyPr>
          <a:lstStyle/>
          <a:p>
            <a:r>
              <a:rPr lang="en-US" dirty="0"/>
              <a:t>ETB: Overarching framework &amp; workflow</a:t>
            </a:r>
          </a:p>
        </p:txBody>
      </p:sp>
      <p:sp>
        <p:nvSpPr>
          <p:cNvPr id="3" name="Content Placeholder 2">
            <a:extLst>
              <a:ext uri="{FF2B5EF4-FFF2-40B4-BE49-F238E27FC236}">
                <a16:creationId xmlns:a16="http://schemas.microsoft.com/office/drawing/2014/main" id="{57AB0187-2BB7-7C40-BF67-DE7639098520}"/>
              </a:ext>
            </a:extLst>
          </p:cNvPr>
          <p:cNvSpPr>
            <a:spLocks noGrp="1"/>
          </p:cNvSpPr>
          <p:nvPr>
            <p:ph idx="1"/>
          </p:nvPr>
        </p:nvSpPr>
        <p:spPr>
          <a:xfrm>
            <a:off x="1106460" y="885825"/>
            <a:ext cx="5325648" cy="5622131"/>
          </a:xfrm>
        </p:spPr>
        <p:txBody>
          <a:bodyPr>
            <a:normAutofit fontScale="92500"/>
          </a:bodyPr>
          <a:lstStyle/>
          <a:p>
            <a:pPr marL="0" indent="0">
              <a:buNone/>
            </a:pPr>
            <a:r>
              <a:rPr lang="en-US" dirty="0"/>
              <a:t>Develop mathematical models of disease dynamics using clinical and biological knowledge</a:t>
            </a:r>
          </a:p>
          <a:p>
            <a:pPr marL="0" indent="0">
              <a:buNone/>
            </a:pPr>
            <a:r>
              <a:rPr lang="en-US" dirty="0"/>
              <a:t>Collect detailed, relevant, longitudinal data for the presenting patient</a:t>
            </a:r>
          </a:p>
          <a:p>
            <a:pPr marL="0" indent="0">
              <a:buNone/>
            </a:pPr>
            <a:r>
              <a:rPr lang="en-US" dirty="0"/>
              <a:t>Calibrate a virtual “Phase </a:t>
            </a:r>
            <a:r>
              <a:rPr lang="en-US" dirty="0" err="1"/>
              <a:t>i</a:t>
            </a:r>
            <a:r>
              <a:rPr lang="en-US" dirty="0"/>
              <a:t>” trial using deep analysis of historical patient data and published cohort data for each potential agent</a:t>
            </a:r>
          </a:p>
          <a:p>
            <a:pPr marL="0" indent="0">
              <a:buNone/>
            </a:pPr>
            <a:r>
              <a:rPr lang="en-US" dirty="0"/>
              <a:t>Predict outcomes for the patient across the therapy options amenable to the patient and their oncologist</a:t>
            </a:r>
          </a:p>
          <a:p>
            <a:pPr marL="0" indent="0">
              <a:buNone/>
            </a:pPr>
            <a:r>
              <a:rPr lang="en-US" dirty="0"/>
              <a:t>Repeat the cycle upon patient follow-up</a:t>
            </a:r>
          </a:p>
          <a:p>
            <a:pPr marL="0" indent="0">
              <a:buNone/>
            </a:pPr>
            <a:endParaRPr lang="en-US" dirty="0"/>
          </a:p>
        </p:txBody>
      </p:sp>
      <p:pic>
        <p:nvPicPr>
          <p:cNvPr id="4" name="Picture 3">
            <a:extLst>
              <a:ext uri="{FF2B5EF4-FFF2-40B4-BE49-F238E27FC236}">
                <a16:creationId xmlns:a16="http://schemas.microsoft.com/office/drawing/2014/main" id="{D6DF0C40-C0B0-FAAF-D306-6130FF683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509" y="1151164"/>
            <a:ext cx="4787900" cy="5054600"/>
          </a:xfrm>
          <a:prstGeom prst="rect">
            <a:avLst/>
          </a:prstGeom>
        </p:spPr>
      </p:pic>
      <p:pic>
        <p:nvPicPr>
          <p:cNvPr id="5" name="Content Placeholder 21">
            <a:extLst>
              <a:ext uri="{FF2B5EF4-FFF2-40B4-BE49-F238E27FC236}">
                <a16:creationId xmlns:a16="http://schemas.microsoft.com/office/drawing/2014/main" id="{7C4BF99F-E416-2D98-94D3-8399533464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3615" y="983220"/>
            <a:ext cx="713364" cy="688497"/>
          </a:xfrm>
          <a:prstGeom prst="rect">
            <a:avLst/>
          </a:prstGeom>
        </p:spPr>
      </p:pic>
      <p:pic>
        <p:nvPicPr>
          <p:cNvPr id="6" name="Picture 5">
            <a:extLst>
              <a:ext uri="{FF2B5EF4-FFF2-40B4-BE49-F238E27FC236}">
                <a16:creationId xmlns:a16="http://schemas.microsoft.com/office/drawing/2014/main" id="{20A45878-DDFD-3244-336E-22408FCF144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1572" y="4567387"/>
            <a:ext cx="784000" cy="625868"/>
          </a:xfrm>
          <a:prstGeom prst="rect">
            <a:avLst/>
          </a:prstGeom>
        </p:spPr>
      </p:pic>
      <p:pic>
        <p:nvPicPr>
          <p:cNvPr id="7" name="Picture 6">
            <a:extLst>
              <a:ext uri="{FF2B5EF4-FFF2-40B4-BE49-F238E27FC236}">
                <a16:creationId xmlns:a16="http://schemas.microsoft.com/office/drawing/2014/main" id="{94BEA4F9-655C-EFD7-225C-678A0B215E8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92720" y="2183114"/>
            <a:ext cx="784000" cy="418792"/>
          </a:xfrm>
          <a:prstGeom prst="rect">
            <a:avLst/>
          </a:prstGeom>
        </p:spPr>
      </p:pic>
      <p:pic>
        <p:nvPicPr>
          <p:cNvPr id="8" name="Picture 7">
            <a:extLst>
              <a:ext uri="{FF2B5EF4-FFF2-40B4-BE49-F238E27FC236}">
                <a16:creationId xmlns:a16="http://schemas.microsoft.com/office/drawing/2014/main" id="{DBCEF4C6-997D-F103-9B0F-1973F316EE9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17386" y="3001111"/>
            <a:ext cx="752373" cy="695779"/>
          </a:xfrm>
          <a:prstGeom prst="rect">
            <a:avLst/>
          </a:prstGeom>
        </p:spPr>
      </p:pic>
    </p:spTree>
    <p:extLst>
      <p:ext uri="{BB962C8B-B14F-4D97-AF65-F5344CB8AC3E}">
        <p14:creationId xmlns:p14="http://schemas.microsoft.com/office/powerpoint/2010/main" val="399878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16113</TotalTime>
  <Words>1470</Words>
  <Application>Microsoft Macintosh PowerPoint</Application>
  <PresentationFormat>Widescreen</PresentationFormat>
  <Paragraphs>247</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Courier New</vt:lpstr>
      <vt:lpstr>Lucida Grande</vt:lpstr>
      <vt:lpstr>Wingdings</vt:lpstr>
      <vt:lpstr>Office Theme</vt:lpstr>
      <vt:lpstr>PowerPoint Presentation</vt:lpstr>
      <vt:lpstr>Virtual patients</vt:lpstr>
      <vt:lpstr>Virtual patients: a cohort-based approach</vt:lpstr>
      <vt:lpstr>Virtual Patients for individual clinical care</vt:lpstr>
      <vt:lpstr>The history of navigation has similarities with cancer treatment</vt:lpstr>
      <vt:lpstr>Can we build a treatment navigation system for different cancer types?</vt:lpstr>
      <vt:lpstr>Building a modular translational system</vt:lpstr>
      <vt:lpstr>PowerPoint Presentation</vt:lpstr>
      <vt:lpstr>ETB: Overarching framework &amp; workflow</vt:lpstr>
      <vt:lpstr>Modeling tumor dynamics in the patient (Head and Neck cancer)</vt:lpstr>
      <vt:lpstr>Historical patients &amp; trial data are used to build the disease module</vt:lpstr>
      <vt:lpstr>Calibration sidenote:</vt:lpstr>
      <vt:lpstr>Predicting outcome ranges for therapy</vt:lpstr>
      <vt:lpstr>Decision support for multiple therapy options</vt:lpstr>
      <vt:lpstr>Repeated follow-up imaging informs the predictive model</vt:lpstr>
      <vt:lpstr>PFS curves and RECIST criteria (***varies by tumor type)</vt:lpstr>
      <vt:lpstr>Virtual clinical trials</vt:lpstr>
      <vt:lpstr>Output of the virtual trial</vt:lpstr>
      <vt:lpstr>The effect of distribution shapes</vt:lpstr>
      <vt:lpstr>The effect of imaging</vt:lpstr>
      <vt:lpstr>The effect of cohort size</vt:lpstr>
      <vt:lpstr>Control group (TPC)</vt:lpstr>
      <vt:lpstr>Enhertu group</vt:lpstr>
      <vt:lpstr>Comparison</vt:lpstr>
      <vt:lpstr>Trial-informed predictions</vt:lpstr>
      <vt:lpstr>Patient-specific PFS predictions</vt:lpstr>
      <vt:lpstr>Virtual Patient opportunities</vt:lpstr>
      <vt:lpstr>Discussion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Reed, Damon R</dc:creator>
  <cp:lastModifiedBy>Robertson-Tessi, Mark</cp:lastModifiedBy>
  <cp:revision>134</cp:revision>
  <dcterms:created xsi:type="dcterms:W3CDTF">2022-05-03T12:26:34Z</dcterms:created>
  <dcterms:modified xsi:type="dcterms:W3CDTF">2025-04-14T14:31:53Z</dcterms:modified>
</cp:coreProperties>
</file>